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5"/>
  </p:notesMasterIdLst>
  <p:sldIdLst>
    <p:sldId id="256" r:id="rId2"/>
    <p:sldId id="257" r:id="rId3"/>
    <p:sldId id="258" r:id="rId4"/>
    <p:sldId id="284" r:id="rId5"/>
    <p:sldId id="259" r:id="rId6"/>
    <p:sldId id="285" r:id="rId7"/>
    <p:sldId id="261" r:id="rId8"/>
    <p:sldId id="264" r:id="rId9"/>
    <p:sldId id="266" r:id="rId10"/>
    <p:sldId id="267" r:id="rId11"/>
    <p:sldId id="270" r:id="rId12"/>
    <p:sldId id="272" r:id="rId13"/>
    <p:sldId id="275" r:id="rId14"/>
    <p:sldId id="286" r:id="rId15"/>
    <p:sldId id="277" r:id="rId16"/>
    <p:sldId id="278" r:id="rId17"/>
    <p:sldId id="279" r:id="rId18"/>
    <p:sldId id="287" r:id="rId19"/>
    <p:sldId id="280" r:id="rId20"/>
    <p:sldId id="288" r:id="rId21"/>
    <p:sldId id="290" r:id="rId22"/>
    <p:sldId id="291" r:id="rId23"/>
    <p:sldId id="292" r:id="rId24"/>
    <p:sldId id="281" r:id="rId25"/>
    <p:sldId id="293" r:id="rId26"/>
    <p:sldId id="294" r:id="rId27"/>
    <p:sldId id="295" r:id="rId28"/>
    <p:sldId id="282" r:id="rId29"/>
    <p:sldId id="283" r:id="rId30"/>
    <p:sldId id="262" r:id="rId31"/>
    <p:sldId id="260" r:id="rId32"/>
    <p:sldId id="265" r:id="rId33"/>
    <p:sldId id="263" r:id="rId34"/>
    <p:sldId id="268" r:id="rId35"/>
    <p:sldId id="269" r:id="rId36"/>
    <p:sldId id="271" r:id="rId37"/>
    <p:sldId id="273" r:id="rId38"/>
    <p:sldId id="274" r:id="rId39"/>
    <p:sldId id="276" r:id="rId40"/>
    <p:sldId id="289" r:id="rId41"/>
    <p:sldId id="296" r:id="rId42"/>
    <p:sldId id="297" r:id="rId43"/>
    <p:sldId id="298"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8" autoAdjust="0"/>
    <p:restoredTop sz="94640"/>
  </p:normalViewPr>
  <p:slideViewPr>
    <p:cSldViewPr snapToGrid="0">
      <p:cViewPr varScale="1">
        <p:scale>
          <a:sx n="90" d="100"/>
          <a:sy n="90" d="100"/>
        </p:scale>
        <p:origin x="61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25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293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9251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3442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7617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10331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635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extLst>
      <p:ext uri="{BB962C8B-B14F-4D97-AF65-F5344CB8AC3E}">
        <p14:creationId xmlns:p14="http://schemas.microsoft.com/office/powerpoint/2010/main" val="10378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4815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665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507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183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27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49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6502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10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2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‹N›</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1564718" y="1000050"/>
            <a:ext cx="58074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sz="3600" dirty="0"/>
              <a:t>Decoding of motor termination in Imaged movement</a:t>
            </a:r>
            <a:endParaRPr sz="3600" dirty="0"/>
          </a:p>
        </p:txBody>
      </p:sp>
      <p:sp>
        <p:nvSpPr>
          <p:cNvPr id="78" name="Shape 78"/>
          <p:cNvSpPr txBox="1">
            <a:spLocks noGrp="1"/>
          </p:cNvSpPr>
          <p:nvPr>
            <p:ph type="subTitle" idx="4294967295"/>
          </p:nvPr>
        </p:nvSpPr>
        <p:spPr>
          <a:xfrm>
            <a:off x="1564718" y="2655825"/>
            <a:ext cx="7579282" cy="909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it" sz="1800" dirty="0"/>
              <a:t>Elisabetta Pagliara, Marco Milano, Giammarco Pacifico (</a:t>
            </a:r>
            <a:r>
              <a:rPr lang="it-IT" sz="1800" dirty="0"/>
              <a:t>Project 1)</a:t>
            </a:r>
            <a:endParaRPr sz="1800" dirty="0"/>
          </a:p>
        </p:txBody>
      </p:sp>
      <p:pic>
        <p:nvPicPr>
          <p:cNvPr id="79" name="Shape 79"/>
          <p:cNvPicPr preferRelativeResize="0"/>
          <p:nvPr/>
        </p:nvPicPr>
        <p:blipFill>
          <a:blip r:embed="rId3">
            <a:alphaModFix/>
          </a:blip>
          <a:stretch>
            <a:fillRect/>
          </a:stretch>
        </p:blipFill>
        <p:spPr>
          <a:xfrm>
            <a:off x="6507125" y="312375"/>
            <a:ext cx="2416245" cy="1159800"/>
          </a:xfrm>
          <a:prstGeom prst="rect">
            <a:avLst/>
          </a:prstGeom>
          <a:noFill/>
          <a:ln>
            <a:noFill/>
          </a:ln>
        </p:spPr>
      </p:pic>
      <p:sp>
        <p:nvSpPr>
          <p:cNvPr id="80" name="Shape 80"/>
          <p:cNvSpPr txBox="1"/>
          <p:nvPr/>
        </p:nvSpPr>
        <p:spPr>
          <a:xfrm>
            <a:off x="1564718" y="3349275"/>
            <a:ext cx="4704348" cy="43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i="1" dirty="0">
                <a:solidFill>
                  <a:srgbClr val="3C78D8"/>
                </a:solidFill>
              </a:rPr>
              <a:t>Brain Computer </a:t>
            </a:r>
            <a:r>
              <a:rPr lang="it-IT" i="1" dirty="0" err="1">
                <a:solidFill>
                  <a:srgbClr val="3C78D8"/>
                </a:solidFill>
              </a:rPr>
              <a:t>Interaction</a:t>
            </a:r>
            <a:r>
              <a:rPr lang="it-IT" i="1" dirty="0">
                <a:solidFill>
                  <a:srgbClr val="3C78D8"/>
                </a:solidFill>
              </a:rPr>
              <a:t> – EE514</a:t>
            </a:r>
            <a:endParaRPr i="1" dirty="0">
              <a:solidFill>
                <a:srgbClr val="3C78D8"/>
              </a:solidFill>
            </a:endParaRPr>
          </a:p>
        </p:txBody>
      </p:sp>
    </p:spTree>
    <p:extLst>
      <p:ext uri="{BB962C8B-B14F-4D97-AF65-F5344CB8AC3E}">
        <p14:creationId xmlns:p14="http://schemas.microsoft.com/office/powerpoint/2010/main" val="101237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a:t>E</a:t>
            </a:r>
            <a:r>
              <a:rPr lang="it" sz="1400" dirty="0"/>
              <a:t>vents (ERD in blue and ERS in red) are visible in all the grand averaged</a:t>
            </a:r>
            <a:r>
              <a:rPr lang="it-IT" sz="1400" dirty="0"/>
              <a:t> for the offset</a:t>
            </a:r>
            <a:endParaRPr sz="1400" dirty="0"/>
          </a:p>
        </p:txBody>
      </p:sp>
      <p:sp>
        <p:nvSpPr>
          <p:cNvPr id="8" name="Shape 175">
            <a:extLst>
              <a:ext uri="{FF2B5EF4-FFF2-40B4-BE49-F238E27FC236}">
                <a16:creationId xmlns:a16="http://schemas.microsoft.com/office/drawing/2014/main"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a16="http://schemas.microsoft.com/office/drawing/2014/main"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IT" dirty="0"/>
              <a:t> CAR</a:t>
            </a:r>
            <a:r>
              <a:rPr lang="it" dirty="0"/>
              <a:t> offset/onset </a:t>
            </a:r>
            <a:r>
              <a:rPr lang="it-IT" dirty="0"/>
              <a:t>ak5</a:t>
            </a:r>
            <a:endParaRPr dirty="0"/>
          </a:p>
        </p:txBody>
      </p:sp>
      <p:pic>
        <p:nvPicPr>
          <p:cNvPr id="206" name="Shape 206"/>
          <p:cNvPicPr preferRelativeResize="0"/>
          <p:nvPr/>
        </p:nvPicPr>
        <p:blipFill rotWithShape="1">
          <a:blip r:embed="rId3">
            <a:alphaModFix/>
          </a:blip>
          <a:srcRect l="8885" r="7052"/>
          <a:stretch/>
        </p:blipFill>
        <p:spPr>
          <a:xfrm>
            <a:off x="332574" y="1381029"/>
            <a:ext cx="4296426"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97791" y="1383099"/>
            <a:ext cx="4364688" cy="2557626"/>
          </a:xfrm>
          <a:prstGeom prst="rect">
            <a:avLst/>
          </a:prstGeom>
          <a:noFill/>
          <a:ln w="9525" cap="flat" cmpd="sng">
            <a:solidFill>
              <a:srgbClr val="000000"/>
            </a:solidFill>
            <a:prstDash val="solid"/>
            <a:round/>
            <a:headEnd type="none" w="sm" len="sm"/>
            <a:tailEnd type="none" w="sm" len="sm"/>
          </a:ln>
        </p:spPr>
      </p:pic>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periodogram</a:t>
            </a:r>
            <a:r>
              <a:rPr lang="it-IT" sz="1400" dirty="0"/>
              <a:t> </a:t>
            </a:r>
            <a:r>
              <a:rPr lang="it" sz="1400" dirty="0"/>
              <a:t>shows 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1529466" y="940047"/>
            <a:ext cx="3405789" cy="3067229"/>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5135672" y="965099"/>
            <a:ext cx="3469710" cy="3042177"/>
          </a:xfrm>
          <a:prstGeom prst="rect">
            <a:avLst/>
          </a:prstGeom>
          <a:noFill/>
          <a:ln>
            <a:noFill/>
          </a:ln>
        </p:spPr>
      </p:pic>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a:t>A decrease in the alpha band can be seen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864296" y="1024783"/>
            <a:ext cx="3467686" cy="3374205"/>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647156" y="966726"/>
            <a:ext cx="4001394" cy="3432262"/>
          </a:xfrm>
          <a:prstGeom prst="rect">
            <a:avLst/>
          </a:prstGeom>
          <a:noFill/>
          <a:ln>
            <a:noFill/>
          </a:ln>
        </p:spPr>
      </p:pic>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evident after the MI termination while lower power is visible during the MI initiation </a:t>
            </a:r>
            <a:endParaRPr sz="1400" dirty="0"/>
          </a:p>
        </p:txBody>
      </p:sp>
      <p:sp>
        <p:nvSpPr>
          <p:cNvPr id="6" name="Freccia a destra 1">
            <a:extLst>
              <a:ext uri="{FF2B5EF4-FFF2-40B4-BE49-F238E27FC236}">
                <a16:creationId xmlns:a16="http://schemas.microsoft.com/office/drawing/2014/main"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110407"/>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b="1" dirty="0"/>
              <a:t>Pattern </a:t>
            </a:r>
            <a:r>
              <a:rPr lang="it-IT" sz="3600" b="1" dirty="0" err="1"/>
              <a:t>Classification</a:t>
            </a:r>
            <a:r>
              <a:rPr lang="it-IT" sz="3600" b="1" dirty="0"/>
              <a:t> - </a:t>
            </a:r>
            <a:r>
              <a:rPr lang="it-IT" sz="3600" b="1" dirty="0" err="1"/>
              <a:t>Methods</a:t>
            </a:r>
            <a:endParaRPr sz="3600" b="1"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sz="1400" dirty="0"/>
              <a:t>4 runs (4</a:t>
            </a:r>
            <a:r>
              <a:rPr lang="it" sz="1400" dirty="0">
                <a:solidFill>
                  <a:schemeClr val="dk1"/>
                </a:solidFill>
              </a:rPr>
              <a:t>∙30=120 trials)</a:t>
            </a:r>
            <a:r>
              <a:rPr lang="it" sz="1400" dirty="0"/>
              <a:t> per subject</a:t>
            </a:r>
            <a:endParaRPr sz="1400" dirty="0"/>
          </a:p>
          <a:p>
            <a:pPr marL="457200" marR="0" lvl="0" indent="-317500" algn="l" rtl="0">
              <a:lnSpc>
                <a:spcPct val="100000"/>
              </a:lnSpc>
              <a:spcBef>
                <a:spcPts val="0"/>
              </a:spcBef>
              <a:spcAft>
                <a:spcPts val="0"/>
              </a:spcAft>
              <a:buSzPts val="1400"/>
              <a:buChar char="●"/>
            </a:pPr>
            <a:r>
              <a:rPr lang="it" sz="1400" dirty="0"/>
              <a:t>Spatial filtering: CAR. Temporal filtering: None.</a:t>
            </a:r>
            <a:endParaRPr sz="1400" dirty="0"/>
          </a:p>
          <a:p>
            <a:pPr marL="457200" marR="0" lvl="0" indent="-317500" algn="l" rtl="0">
              <a:lnSpc>
                <a:spcPct val="100000"/>
              </a:lnSpc>
              <a:spcBef>
                <a:spcPts val="0"/>
              </a:spcBef>
              <a:spcAft>
                <a:spcPts val="0"/>
              </a:spcAft>
              <a:buSzPts val="1400"/>
              <a:buChar char="●"/>
            </a:pPr>
            <a:r>
              <a:rPr lang="it" sz="1400" dirty="0"/>
              <a:t>Performed spectrogram on the whole signal (for each run)</a:t>
            </a:r>
            <a:endParaRPr sz="1400" dirty="0"/>
          </a:p>
          <a:p>
            <a:pPr marL="914400" marR="0" lvl="1" indent="-317500" algn="l" rtl="0">
              <a:lnSpc>
                <a:spcPct val="100000"/>
              </a:lnSpc>
              <a:spcBef>
                <a:spcPts val="0"/>
              </a:spcBef>
              <a:spcAft>
                <a:spcPts val="0"/>
              </a:spcAft>
              <a:buSzPts val="1400"/>
              <a:buChar char="○"/>
            </a:pPr>
            <a:r>
              <a:rPr lang="it" sz="1400" dirty="0"/>
              <a:t>4:2:40 Hz =&gt;19 intervals</a:t>
            </a:r>
            <a:endParaRPr sz="1400" dirty="0"/>
          </a:p>
          <a:p>
            <a:pPr marL="914400" marR="0" lvl="1" indent="-317500" algn="l" rtl="0">
              <a:lnSpc>
                <a:spcPct val="100000"/>
              </a:lnSpc>
              <a:spcBef>
                <a:spcPts val="0"/>
              </a:spcBef>
              <a:spcAft>
                <a:spcPts val="0"/>
              </a:spcAft>
              <a:buSzPts val="1400"/>
              <a:buChar char="○"/>
            </a:pPr>
            <a:r>
              <a:rPr lang="it" sz="1400" dirty="0"/>
              <a:t>16 channels</a:t>
            </a:r>
            <a:endParaRPr sz="1400" dirty="0"/>
          </a:p>
          <a:p>
            <a:pPr marL="457200" marR="0" lvl="0" indent="-317500" algn="l" rtl="0">
              <a:lnSpc>
                <a:spcPct val="100000"/>
              </a:lnSpc>
              <a:spcBef>
                <a:spcPts val="0"/>
              </a:spcBef>
              <a:spcAft>
                <a:spcPts val="0"/>
              </a:spcAft>
              <a:buSzPts val="1400"/>
              <a:buChar char="●"/>
            </a:pPr>
            <a:r>
              <a:rPr lang="it" sz="1400" dirty="0"/>
              <a:t>Divided the signal into 1 second long windows with a shift of 0.0625 s</a:t>
            </a:r>
            <a:endParaRPr sz="1400" dirty="0"/>
          </a:p>
          <a:p>
            <a:pPr marL="457200" lvl="0" indent="-317500" rtl="0">
              <a:spcBef>
                <a:spcPts val="0"/>
              </a:spcBef>
              <a:spcAft>
                <a:spcPts val="0"/>
              </a:spcAft>
              <a:buClr>
                <a:schemeClr val="dk1"/>
              </a:buClr>
              <a:buSzPts val="1400"/>
              <a:buChar char="●"/>
            </a:pPr>
            <a:r>
              <a:rPr lang="it" sz="1400" dirty="0">
                <a:solidFill>
                  <a:schemeClr val="dk1"/>
                </a:solidFill>
              </a:rPr>
              <a:t>Epoching on :</a:t>
            </a:r>
            <a:endParaRPr sz="1400" dirty="0">
              <a:solidFill>
                <a:schemeClr val="dk1"/>
              </a:solidFill>
            </a:endParaRPr>
          </a:p>
          <a:p>
            <a:pPr marL="914400" lvl="1" indent="-317500" rtl="0">
              <a:spcBef>
                <a:spcPts val="0"/>
              </a:spcBef>
              <a:spcAft>
                <a:spcPts val="0"/>
              </a:spcAft>
              <a:buClr>
                <a:schemeClr val="dk1"/>
              </a:buClr>
              <a:buSzPts val="1400"/>
              <a:buChar char="○"/>
            </a:pPr>
            <a:r>
              <a:rPr lang="it" sz="1400" dirty="0">
                <a:solidFill>
                  <a:schemeClr val="dk1"/>
                </a:solidFill>
              </a:rPr>
              <a:t>Motor Imagery Initiation =&gt; Event ID: 555 [ -2,0 ] (sec) =&gt; Manually (re)assigned label 400</a:t>
            </a:r>
            <a:endParaRPr sz="1400" dirty="0">
              <a:solidFill>
                <a:schemeClr val="dk1"/>
              </a:solidFill>
            </a:endParaRPr>
          </a:p>
          <a:p>
            <a:pPr marL="914400" lvl="1" indent="-317500" rtl="0">
              <a:spcBef>
                <a:spcPts val="0"/>
              </a:spcBef>
              <a:spcAft>
                <a:spcPts val="0"/>
              </a:spcAft>
              <a:buClr>
                <a:schemeClr val="dk1"/>
              </a:buClr>
              <a:buSzPts val="1400"/>
              <a:buChar char="○"/>
            </a:pPr>
            <a:r>
              <a:rPr lang="it" sz="1400" dirty="0">
                <a:solidFill>
                  <a:schemeClr val="dk1"/>
                </a:solidFill>
              </a:rPr>
              <a:t>Motor Imagery Termination =&gt;  Event ID: 555 [0.5,2.5] (sec)</a:t>
            </a:r>
            <a:endParaRPr sz="1400" dirty="0">
              <a:solidFill>
                <a:schemeClr val="dk1"/>
              </a:solidFill>
            </a:endParaRPr>
          </a:p>
          <a:p>
            <a:pPr marL="457200" lvl="0" indent="0" rtl="0">
              <a:spcBef>
                <a:spcPts val="0"/>
              </a:spcBef>
              <a:spcAft>
                <a:spcPts val="0"/>
              </a:spcAft>
              <a:buNone/>
            </a:pPr>
            <a:r>
              <a:rPr lang="it" sz="1400" dirty="0">
                <a:solidFill>
                  <a:schemeClr val="dk1"/>
                </a:solidFill>
              </a:rPr>
              <a:t>=&gt; We obtained 17 windows for each trial for each type of event (i.e. 17 ∙ 2 = 34)</a:t>
            </a:r>
            <a:endParaRPr sz="1400" dirty="0">
              <a:solidFill>
                <a:schemeClr val="dk1"/>
              </a:solidFill>
            </a:endParaRPr>
          </a:p>
          <a:p>
            <a:pPr marL="457200" lvl="0" indent="-317500" rtl="0">
              <a:spcBef>
                <a:spcPts val="0"/>
              </a:spcBef>
              <a:spcAft>
                <a:spcPts val="0"/>
              </a:spcAft>
              <a:buClr>
                <a:schemeClr val="dk1"/>
              </a:buClr>
              <a:buSzPts val="1400"/>
              <a:buChar char="●"/>
            </a:pPr>
            <a:r>
              <a:rPr lang="it" sz="1400" dirty="0">
                <a:solidFill>
                  <a:schemeClr val="dk1"/>
                </a:solidFill>
              </a:rPr>
              <a:t>We concatenated the runs </a:t>
            </a:r>
            <a:endParaRPr sz="1400" dirty="0">
              <a:solidFill>
                <a:schemeClr val="dk1"/>
              </a:solidFill>
            </a:endParaRPr>
          </a:p>
          <a:p>
            <a:pPr marL="0" lvl="0" indent="0" rtl="0">
              <a:spcBef>
                <a:spcPts val="0"/>
              </a:spcBef>
              <a:spcAft>
                <a:spcPts val="0"/>
              </a:spcAft>
              <a:buNone/>
            </a:pPr>
            <a:r>
              <a:rPr lang="it" sz="1400" dirty="0">
                <a:solidFill>
                  <a:schemeClr val="dk1"/>
                </a:solidFill>
              </a:rPr>
              <a:t>	=&gt; 120 ∙ 34 = </a:t>
            </a:r>
            <a:r>
              <a:rPr lang="it" sz="1400" dirty="0">
                <a:solidFill>
                  <a:schemeClr val="dk1"/>
                </a:solidFill>
                <a:latin typeface="Calibri"/>
                <a:ea typeface="Calibri"/>
                <a:cs typeface="Calibri"/>
                <a:sym typeface="Calibri"/>
              </a:rPr>
              <a:t> </a:t>
            </a:r>
            <a:r>
              <a:rPr lang="it" sz="1400" dirty="0">
                <a:solidFill>
                  <a:schemeClr val="dk1"/>
                </a:solidFill>
              </a:rPr>
              <a:t>4080 samples with 304 features</a:t>
            </a:r>
            <a:endParaRPr sz="1400" dirty="0">
              <a:solidFill>
                <a:schemeClr val="dk1"/>
              </a:solidFill>
            </a:endParaRPr>
          </a:p>
          <a:p>
            <a:pPr marL="0" lvl="0" indent="0" rtl="0">
              <a:spcBef>
                <a:spcPts val="0"/>
              </a:spcBef>
              <a:spcAft>
                <a:spcPts val="0"/>
              </a:spcAft>
              <a:buNone/>
            </a:pPr>
            <a:endParaRPr sz="1400" dirty="0">
              <a:solidFill>
                <a:schemeClr val="dk1"/>
              </a:solidFill>
            </a:endParaRPr>
          </a:p>
          <a:p>
            <a:pPr marL="457200" marR="0" lvl="0" indent="-317500" algn="l" rtl="0">
              <a:lnSpc>
                <a:spcPct val="100000"/>
              </a:lnSpc>
              <a:spcBef>
                <a:spcPts val="0"/>
              </a:spcBef>
              <a:spcAft>
                <a:spcPts val="0"/>
              </a:spcAft>
              <a:buSzPts val="1400"/>
              <a:buChar char="●"/>
            </a:pPr>
            <a:r>
              <a:rPr lang="it" sz="1400" dirty="0"/>
              <a:t>Classifier had to distinguish between two classes: ERD (MI initation) and ERS (MI Termination)</a:t>
            </a:r>
            <a:endParaRPr sz="1400" dirty="0"/>
          </a:p>
        </p:txBody>
      </p:sp>
      <p:sp>
        <p:nvSpPr>
          <p:cNvPr id="259" name="Shape 259"/>
          <p:cNvSpPr txBox="1"/>
          <p:nvPr/>
        </p:nvSpPr>
        <p:spPr>
          <a:xfrm>
            <a:off x="3966525" y="1771250"/>
            <a:ext cx="3426600"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=&gt; 304 different features (PSD)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dirty="0"/>
              <a:t>Methods Classifier</a:t>
            </a:r>
            <a:endParaRPr sz="3600"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dirty="0"/>
              <a:t>Divided into 75% training - 25% testing</a:t>
            </a:r>
            <a:endParaRPr dirty="0"/>
          </a:p>
          <a:p>
            <a:pPr marL="457200" lvl="0" indent="-317500" rtl="0">
              <a:spcBef>
                <a:spcPts val="0"/>
              </a:spcBef>
              <a:spcAft>
                <a:spcPts val="0"/>
              </a:spcAft>
              <a:buSzPts val="1400"/>
              <a:buChar char="●"/>
            </a:pPr>
            <a:r>
              <a:rPr lang="it" dirty="0"/>
              <a:t>CV on training but with temporal…. partition</a:t>
            </a:r>
            <a:endParaRPr dirty="0"/>
          </a:p>
          <a:p>
            <a:pPr marL="914400" lvl="1" indent="-317500" rtl="0">
              <a:spcBef>
                <a:spcPts val="0"/>
              </a:spcBef>
              <a:spcAft>
                <a:spcPts val="0"/>
              </a:spcAft>
              <a:buSzPts val="1400"/>
              <a:buChar char="○"/>
            </a:pPr>
            <a:r>
              <a:rPr lang="it" dirty="0"/>
              <a:t>Normalization with zscore on training folds and “projection” on validation folds</a:t>
            </a:r>
            <a:endParaRPr dirty="0"/>
          </a:p>
          <a:p>
            <a:pPr marL="457200" lvl="0" indent="-317500" rtl="0">
              <a:spcBef>
                <a:spcPts val="0"/>
              </a:spcBef>
              <a:spcAft>
                <a:spcPts val="0"/>
              </a:spcAft>
              <a:buSzPts val="1400"/>
              <a:buChar char="●"/>
            </a:pPr>
            <a:r>
              <a:rPr lang="it" dirty="0"/>
              <a:t>We tried PCA but didn’t get good results</a:t>
            </a:r>
            <a:endParaRPr dirty="0"/>
          </a:p>
          <a:p>
            <a:pPr marL="457200" lvl="0" indent="-317500" rtl="0">
              <a:spcBef>
                <a:spcPts val="0"/>
              </a:spcBef>
              <a:spcAft>
                <a:spcPts val="0"/>
              </a:spcAft>
              <a:buSzPts val="1400"/>
              <a:buChar char="●"/>
            </a:pPr>
            <a:r>
              <a:rPr lang="it" dirty="0"/>
              <a:t>Hyperparameters:</a:t>
            </a:r>
            <a:endParaRPr dirty="0"/>
          </a:p>
          <a:p>
            <a:pPr marL="914400" lvl="1" indent="-317500" rtl="0">
              <a:spcBef>
                <a:spcPts val="0"/>
              </a:spcBef>
              <a:spcAft>
                <a:spcPts val="0"/>
              </a:spcAft>
              <a:buSzPts val="1400"/>
              <a:buChar char="○"/>
            </a:pPr>
            <a:r>
              <a:rPr lang="it" dirty="0"/>
              <a:t>Type of classifier (linear, diaglinear, diagquadratic)</a:t>
            </a:r>
            <a:endParaRPr dirty="0"/>
          </a:p>
          <a:p>
            <a:pPr marL="914400" lvl="1" indent="-317500" rtl="0">
              <a:spcBef>
                <a:spcPts val="0"/>
              </a:spcBef>
              <a:spcAft>
                <a:spcPts val="0"/>
              </a:spcAft>
              <a:buSzPts val="1400"/>
              <a:buChar char="○"/>
            </a:pPr>
            <a:r>
              <a:rPr lang="it" dirty="0"/>
              <a:t>Number of features (we tried from 1 to 304 but in the end chose among 1:20)</a:t>
            </a:r>
            <a:endParaRPr dirty="0"/>
          </a:p>
          <a:p>
            <a:pPr marL="914400" lvl="1" indent="-317500" rtl="0">
              <a:spcBef>
                <a:spcPts val="0"/>
              </a:spcBef>
              <a:spcAft>
                <a:spcPts val="0"/>
              </a:spcAft>
              <a:buSzPts val="1400"/>
              <a:buChar char="○"/>
            </a:pPr>
            <a:r>
              <a:rPr lang="it" dirty="0"/>
              <a:t>(Number of PCs =&gt; 0)</a:t>
            </a:r>
            <a:endParaRPr dirty="0"/>
          </a:p>
          <a:p>
            <a:pPr marL="457200" lvl="0" indent="0" rtl="0">
              <a:spcBef>
                <a:spcPts val="0"/>
              </a:spcBef>
              <a:spcAft>
                <a:spcPts val="0"/>
              </a:spcAft>
              <a:buNone/>
            </a:pPr>
            <a:r>
              <a:rPr lang="it" dirty="0"/>
              <a:t>=&gt; Feature selection with Fisher’s score</a:t>
            </a:r>
            <a:endParaRPr dirty="0"/>
          </a:p>
          <a:p>
            <a:pPr marL="457200" lvl="0" indent="0" rtl="0">
              <a:spcBef>
                <a:spcPts val="0"/>
              </a:spcBef>
              <a:spcAft>
                <a:spcPts val="0"/>
              </a:spcAft>
              <a:buNone/>
            </a:pPr>
            <a:r>
              <a:rPr lang="it" dirty="0"/>
              <a:t>=&gt; Hyperparameter selection based on class error (of course on validation fold!) averaged over folds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a:t>Methods Classifier</a:t>
            </a:r>
            <a:endParaRPr sz="360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dirty="0"/>
              <a:t>How to evaluate the capability?</a:t>
            </a:r>
            <a:endParaRPr dirty="0"/>
          </a:p>
          <a:p>
            <a:pPr marL="457200" lvl="0" indent="0" rtl="0">
              <a:spcBef>
                <a:spcPts val="0"/>
              </a:spcBef>
              <a:spcAft>
                <a:spcPts val="0"/>
              </a:spcAft>
              <a:buNone/>
            </a:pPr>
            <a:r>
              <a:rPr lang="it" dirty="0"/>
              <a:t>=&gt; Retraining on the whole training+validation set (but without CV), with the hyperparameters found before</a:t>
            </a:r>
            <a:endParaRPr dirty="0"/>
          </a:p>
          <a:p>
            <a:pPr marL="457200" lvl="0" indent="0" rtl="0">
              <a:spcBef>
                <a:spcPts val="0"/>
              </a:spcBef>
              <a:spcAft>
                <a:spcPts val="0"/>
              </a:spcAft>
              <a:buNone/>
            </a:pPr>
            <a:r>
              <a:rPr lang="it" dirty="0"/>
              <a:t>	For features: only the number of features is fixed, but of course which are the actual features to take is determined by retraining</a:t>
            </a:r>
            <a:endParaRPr dirty="0"/>
          </a:p>
          <a:p>
            <a:pPr marL="457200" lvl="0" indent="0" rtl="0">
              <a:spcBef>
                <a:spcPts val="0"/>
              </a:spcBef>
              <a:spcAft>
                <a:spcPts val="0"/>
              </a:spcAft>
              <a:buNone/>
            </a:pPr>
            <a:r>
              <a:rPr lang="it" dirty="0"/>
              <a:t>=&gt; Test on the separate 30% test set</a:t>
            </a:r>
            <a:endParaRPr dirty="0"/>
          </a:p>
          <a:p>
            <a:pPr marL="457200" lvl="0" indent="0" rtl="0">
              <a:spcBef>
                <a:spcPts val="0"/>
              </a:spcBef>
              <a:spcAft>
                <a:spcPts val="0"/>
              </a:spcAft>
              <a:buNone/>
            </a:pPr>
            <a:endParaRPr dirty="0"/>
          </a:p>
          <a:p>
            <a:pPr marL="457200" lvl="0" indent="0" rtl="0">
              <a:spcBef>
                <a:spcPts val="0"/>
              </a:spcBef>
              <a:spcAft>
                <a:spcPts val="0"/>
              </a:spcAft>
              <a:buNone/>
            </a:pPr>
            <a:r>
              <a:rPr lang="it" dirty="0"/>
              <a:t>Metrics:</a:t>
            </a:r>
            <a:endParaRPr dirty="0"/>
          </a:p>
          <a:p>
            <a:pPr marL="0" lvl="0" indent="0" rtl="0">
              <a:spcBef>
                <a:spcPts val="0"/>
              </a:spcBef>
              <a:spcAft>
                <a:spcPts val="0"/>
              </a:spcAft>
              <a:buNone/>
            </a:pPr>
            <a:r>
              <a:rPr lang="it" dirty="0"/>
              <a:t>	- ROC curve</a:t>
            </a:r>
            <a:endParaRPr dirty="0"/>
          </a:p>
          <a:p>
            <a:pPr marL="0" lvl="0" indent="0" rtl="0">
              <a:spcBef>
                <a:spcPts val="0"/>
              </a:spcBef>
              <a:spcAft>
                <a:spcPts val="0"/>
              </a:spcAft>
              <a:buNone/>
            </a:pPr>
            <a:r>
              <a:rPr lang="it" dirty="0"/>
              <a:t>	- confusion matrix</a:t>
            </a:r>
            <a:endParaRPr dirty="0"/>
          </a:p>
          <a:p>
            <a:pPr marL="0" lvl="0" indent="0" rtl="0">
              <a:spcBef>
                <a:spcPts val="0"/>
              </a:spcBef>
              <a:spcAft>
                <a:spcPts val="0"/>
              </a:spcAft>
              <a:buNone/>
            </a:pPr>
            <a:r>
              <a:rPr lang="it" dirty="0"/>
              <a:t>	- class error</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Hyperparameters</a:t>
            </a:r>
            <a:r>
              <a:rPr lang="it-IT" dirty="0"/>
              <a:t> </a:t>
            </a:r>
            <a:r>
              <a:rPr lang="it-IT" dirty="0" err="1"/>
              <a:t>selection</a:t>
            </a:r>
            <a:endParaRPr dirty="0"/>
          </a:p>
        </p:txBody>
      </p:sp>
      <p:pic>
        <p:nvPicPr>
          <p:cNvPr id="1026" name="Picture 2" descr="https://lh6.googleusercontent.com/erNgT04mTMdIbDz3jN0cNer-5EvCvXYt4GDus_n8Xk0m8N-RCxiZiz_2EuzZTI2jNym4JwjqIjrPV46zYC_XWb4xZJtjq3C70ZqT2FXGx52ySWqGzbkGpKuUsXEoHxhbQ3vsuwgyrTE">
            <a:extLst>
              <a:ext uri="{FF2B5EF4-FFF2-40B4-BE49-F238E27FC236}">
                <a16:creationId xmlns:a16="http://schemas.microsoft.com/office/drawing/2014/main" id="{7DF19F80-0AC4-4FBD-B591-C8A4DE6F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33" y="930900"/>
            <a:ext cx="4727209" cy="3545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a16="http://schemas.microsoft.com/office/drawing/2014/main" id="{AAFE9BDD-6586-4413-B985-1575CBBF92C8}"/>
              </a:ext>
            </a:extLst>
          </p:cNvPr>
          <p:cNvGrpSpPr/>
          <p:nvPr/>
        </p:nvGrpSpPr>
        <p:grpSpPr>
          <a:xfrm>
            <a:off x="5330091" y="1439861"/>
            <a:ext cx="3728848" cy="1927306"/>
            <a:chOff x="5415152" y="1163414"/>
            <a:chExt cx="3728848" cy="1927306"/>
          </a:xfrm>
        </p:grpSpPr>
        <p:sp>
          <p:nvSpPr>
            <p:cNvPr id="6" name="Shape 273">
              <a:extLst>
                <a:ext uri="{FF2B5EF4-FFF2-40B4-BE49-F238E27FC236}">
                  <a16:creationId xmlns:a16="http://schemas.microsoft.com/office/drawing/2014/main" id="{E15CF618-8E31-4994-854A-29EB0A06398B}"/>
                </a:ext>
              </a:extLst>
            </p:cNvPr>
            <p:cNvSpPr txBox="1"/>
            <p:nvPr/>
          </p:nvSpPr>
          <p:spPr>
            <a:xfrm>
              <a:off x="5415152" y="1163414"/>
              <a:ext cx="3398701" cy="1927306"/>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IT" sz="1400" dirty="0" err="1"/>
                <a:t>Hyperparameters</a:t>
              </a:r>
              <a:r>
                <a:rPr lang="it-IT" sz="1400" dirty="0"/>
                <a:t> </a:t>
              </a:r>
              <a:r>
                <a:rPr lang="it-IT" sz="1400" dirty="0" err="1"/>
                <a:t>selected</a:t>
              </a:r>
              <a:r>
                <a:rPr lang="it-IT" sz="1400" dirty="0"/>
                <a:t>:</a:t>
              </a:r>
            </a:p>
            <a:p>
              <a:pPr marL="457200" lvl="0" indent="0" rtl="0">
                <a:spcBef>
                  <a:spcPts val="0"/>
                </a:spcBef>
                <a:spcAft>
                  <a:spcPts val="0"/>
                </a:spcAft>
                <a:buNone/>
              </a:pPr>
              <a:endParaRPr lang="it-IT" sz="1400" dirty="0"/>
            </a:p>
            <a:p>
              <a:pPr marL="742950" lvl="0" indent="-285750" rtl="0">
                <a:spcBef>
                  <a:spcPts val="0"/>
                </a:spcBef>
                <a:spcAft>
                  <a:spcPts val="0"/>
                </a:spcAft>
                <a:buFont typeface="Arial" panose="020B0604020202020204" pitchFamily="34" charset="0"/>
                <a:buChar char="•"/>
              </a:pPr>
              <a:r>
                <a:rPr lang="it-IT" sz="1400" dirty="0" err="1"/>
                <a:t>Classifier</a:t>
              </a:r>
              <a:r>
                <a:rPr lang="it-IT" sz="1400" dirty="0"/>
                <a:t> </a:t>
              </a:r>
              <a:r>
                <a:rPr lang="it-IT" sz="1400" dirty="0" err="1"/>
                <a:t>type</a:t>
              </a:r>
              <a:r>
                <a:rPr lang="it-IT" sz="1400" dirty="0"/>
                <a:t>:</a:t>
              </a:r>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endParaRPr lang="it-IT" sz="1400" dirty="0"/>
            </a:p>
            <a:p>
              <a:pPr marL="742950" lvl="0" indent="-285750" rtl="0">
                <a:spcBef>
                  <a:spcPts val="0"/>
                </a:spcBef>
                <a:spcAft>
                  <a:spcPts val="0"/>
                </a:spcAft>
                <a:buFont typeface="Arial" panose="020B0604020202020204" pitchFamily="34" charset="0"/>
                <a:buChar char="•"/>
              </a:pPr>
              <a:r>
                <a:rPr lang="it-IT" sz="1400" dirty="0" err="1"/>
                <a:t>N</a:t>
              </a:r>
              <a:r>
                <a:rPr lang="it-IT" sz="1400" baseline="-25000" dirty="0" err="1"/>
                <a:t>sel</a:t>
              </a:r>
              <a:r>
                <a:rPr lang="it-IT" sz="1400" baseline="-25000" dirty="0"/>
                <a:t>  </a:t>
              </a:r>
              <a:r>
                <a:rPr lang="it-IT" sz="1400" dirty="0"/>
                <a:t>=</a:t>
              </a:r>
              <a:endParaRPr sz="1400" dirty="0"/>
            </a:p>
          </p:txBody>
        </p:sp>
        <p:sp>
          <p:nvSpPr>
            <p:cNvPr id="2" name="Parentesi graffa aperta 1">
              <a:extLst>
                <a:ext uri="{FF2B5EF4-FFF2-40B4-BE49-F238E27FC236}">
                  <a16:creationId xmlns:a16="http://schemas.microsoft.com/office/drawing/2014/main" id="{8ED5B5D7-5E29-401C-AC11-C9200441A487}"/>
                </a:ext>
              </a:extLst>
            </p:cNvPr>
            <p:cNvSpPr/>
            <p:nvPr/>
          </p:nvSpPr>
          <p:spPr>
            <a:xfrm>
              <a:off x="6806941" y="2235820"/>
              <a:ext cx="148855" cy="76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a16="http://schemas.microsoft.com/office/drawing/2014/main" id="{5B29CFC8-4D87-4034-AB37-B5E2790A4E2F}"/>
                </a:ext>
              </a:extLst>
            </p:cNvPr>
            <p:cNvSpPr txBox="1"/>
            <p:nvPr/>
          </p:nvSpPr>
          <p:spPr>
            <a:xfrm>
              <a:off x="7018807" y="2292242"/>
              <a:ext cx="1561665" cy="307777"/>
            </a:xfrm>
            <a:prstGeom prst="rect">
              <a:avLst/>
            </a:prstGeom>
            <a:noFill/>
          </p:spPr>
          <p:txBody>
            <a:bodyPr wrap="square" rtlCol="0">
              <a:spAutoFit/>
            </a:bodyPr>
            <a:lstStyle/>
            <a:p>
              <a:r>
                <a:rPr lang="it-IT" sz="1400" dirty="0"/>
                <a:t>13 (for ak4)</a:t>
              </a:r>
            </a:p>
          </p:txBody>
        </p:sp>
        <p:sp>
          <p:nvSpPr>
            <p:cNvPr id="9" name="CasellaDiTesto 8">
              <a:extLst>
                <a:ext uri="{FF2B5EF4-FFF2-40B4-BE49-F238E27FC236}">
                  <a16:creationId xmlns:a16="http://schemas.microsoft.com/office/drawing/2014/main" id="{C9980D93-0341-4A0E-90B7-AA477986D7B3}"/>
                </a:ext>
              </a:extLst>
            </p:cNvPr>
            <p:cNvSpPr txBox="1"/>
            <p:nvPr/>
          </p:nvSpPr>
          <p:spPr>
            <a:xfrm>
              <a:off x="7018806" y="2692663"/>
              <a:ext cx="1561665" cy="307777"/>
            </a:xfrm>
            <a:prstGeom prst="rect">
              <a:avLst/>
            </a:prstGeom>
            <a:noFill/>
          </p:spPr>
          <p:txBody>
            <a:bodyPr wrap="square" rtlCol="0">
              <a:spAutoFit/>
            </a:bodyPr>
            <a:lstStyle/>
            <a:p>
              <a:r>
                <a:rPr lang="it-IT" sz="1400" dirty="0"/>
                <a:t>20 (for ak5, ak6)</a:t>
              </a:r>
            </a:p>
          </p:txBody>
        </p:sp>
        <p:sp>
          <p:nvSpPr>
            <p:cNvPr id="4" name="CasellaDiTesto 3">
              <a:extLst>
                <a:ext uri="{FF2B5EF4-FFF2-40B4-BE49-F238E27FC236}">
                  <a16:creationId xmlns:a16="http://schemas.microsoft.com/office/drawing/2014/main" id="{81D39B3A-4EBA-441A-B75A-5E3D34447C78}"/>
                </a:ext>
              </a:extLst>
            </p:cNvPr>
            <p:cNvSpPr txBox="1"/>
            <p:nvPr/>
          </p:nvSpPr>
          <p:spPr>
            <a:xfrm>
              <a:off x="7442792" y="1603847"/>
              <a:ext cx="1701208" cy="523220"/>
            </a:xfrm>
            <a:prstGeom prst="rect">
              <a:avLst/>
            </a:prstGeom>
            <a:noFill/>
          </p:spPr>
          <p:txBody>
            <a:bodyPr wrap="square" rtlCol="0">
              <a:spAutoFit/>
            </a:bodyPr>
            <a:lstStyle/>
            <a:p>
              <a:pPr algn="ctr"/>
              <a:r>
                <a:rPr lang="it-IT" sz="1400" dirty="0"/>
                <a:t>linear </a:t>
              </a:r>
            </a:p>
            <a:p>
              <a:pPr algn="ctr"/>
              <a:r>
                <a:rPr lang="it-IT" sz="1400" dirty="0"/>
                <a:t>(for </a:t>
              </a:r>
              <a:r>
                <a:rPr lang="it-IT" sz="1400" dirty="0" err="1"/>
                <a:t>all</a:t>
              </a:r>
              <a:r>
                <a:rPr lang="it-IT" sz="1400" dirty="0"/>
                <a:t> 3 </a:t>
              </a:r>
              <a:r>
                <a:rPr lang="it-IT" sz="1400" dirty="0" err="1"/>
                <a:t>subjects</a:t>
              </a:r>
              <a:r>
                <a:rPr lang="it-IT" sz="1400" dirty="0"/>
                <a:t>)</a:t>
              </a:r>
            </a:p>
          </p:txBody>
        </p:sp>
      </p:grpSp>
      <p:cxnSp>
        <p:nvCxnSpPr>
          <p:cNvPr id="8" name="Connettore diritto 7">
            <a:extLst>
              <a:ext uri="{FF2B5EF4-FFF2-40B4-BE49-F238E27FC236}">
                <a16:creationId xmlns:a16="http://schemas.microsoft.com/office/drawing/2014/main" id="{B82AF080-67E2-48B7-83E0-D31DB6226240}"/>
              </a:ext>
            </a:extLst>
          </p:cNvPr>
          <p:cNvCxnSpPr/>
          <p:nvPr/>
        </p:nvCxnSpPr>
        <p:spPr>
          <a:xfrm>
            <a:off x="1658679" y="1165195"/>
            <a:ext cx="0" cy="29771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039FB1E2-349E-40D3-8D9A-21AFAE1B685C}"/>
              </a:ext>
            </a:extLst>
          </p:cNvPr>
          <p:cNvSpPr txBox="1"/>
          <p:nvPr/>
        </p:nvSpPr>
        <p:spPr>
          <a:xfrm>
            <a:off x="1052623" y="4476307"/>
            <a:ext cx="4599619" cy="276999"/>
          </a:xfrm>
          <a:prstGeom prst="rect">
            <a:avLst/>
          </a:prstGeom>
          <a:noFill/>
        </p:spPr>
        <p:txBody>
          <a:bodyPr wrap="square" rtlCol="0">
            <a:spAutoFit/>
          </a:bodyPr>
          <a:lstStyle/>
          <a:p>
            <a:r>
              <a:rPr lang="it-IT" sz="1200" dirty="0"/>
              <a:t>Class </a:t>
            </a:r>
            <a:r>
              <a:rPr lang="it-IT" sz="1200" dirty="0" err="1"/>
              <a:t>errors</a:t>
            </a:r>
            <a:r>
              <a:rPr lang="it-IT" sz="1200" dirty="0"/>
              <a:t> - ak4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608957"/>
            <a:ext cx="5092996" cy="8901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ak6</a:t>
            </a:r>
            <a:endParaRPr dirty="0"/>
          </a:p>
        </p:txBody>
      </p:sp>
      <p:sp>
        <p:nvSpPr>
          <p:cNvPr id="7" name="CasellaDiTesto 6">
            <a:extLst>
              <a:ext uri="{FF2B5EF4-FFF2-40B4-BE49-F238E27FC236}">
                <a16:creationId xmlns:a16="http://schemas.microsoft.com/office/drawing/2014/main" id="{8A6BE6B9-E52D-444A-B664-055AE3B88933}"/>
              </a:ext>
            </a:extLst>
          </p:cNvPr>
          <p:cNvSpPr txBox="1"/>
          <p:nvPr/>
        </p:nvSpPr>
        <p:spPr>
          <a:xfrm>
            <a:off x="5760308" y="1584287"/>
            <a:ext cx="3132232" cy="738664"/>
          </a:xfrm>
          <a:prstGeom prst="rect">
            <a:avLst/>
          </a:prstGeom>
          <a:noFill/>
        </p:spPr>
        <p:txBody>
          <a:bodyPr wrap="square" rtlCol="0">
            <a:spAutoFit/>
          </a:bodyPr>
          <a:lstStyle/>
          <a:p>
            <a:r>
              <a:rPr lang="it-IT" sz="1400" dirty="0" err="1">
                <a:latin typeface="Courier New" panose="02070309020205020404" pitchFamily="49" charset="0"/>
                <a:ea typeface="Cambria" panose="02040503050406030204" pitchFamily="18" charset="0"/>
                <a:cs typeface="Courier New" panose="02070309020205020404" pitchFamily="49" charset="0"/>
              </a:rPr>
              <a:t>rankfeat</a:t>
            </a:r>
            <a:r>
              <a:rPr lang="it-IT" sz="1400" dirty="0"/>
              <a:t> on 75% (re-training on </a:t>
            </a:r>
            <a:r>
              <a:rPr lang="it-IT" sz="1400" dirty="0" err="1"/>
              <a:t>train+validation</a:t>
            </a:r>
            <a:r>
              <a:rPr lang="it-IT" sz="1400" dirty="0"/>
              <a:t>) </a:t>
            </a:r>
          </a:p>
          <a:p>
            <a:endParaRPr lang="it-IT" sz="1400" dirty="0"/>
          </a:p>
        </p:txBody>
      </p:sp>
      <p:pic>
        <p:nvPicPr>
          <p:cNvPr id="2052" name="Picture 4" descr="https://lh3.googleusercontent.com/jq2pf5uXTEz7C_RotmUOR0hNrfEEVe7XAhF3PV2AbAQRi1kSGBFkZsx94_7bTHLY3scDrXJ3SrutuaDZbNH7GsjFPEdZ9pu3eGqA7vMDKjafZ1TGZ8SeLPjH4YBvBo7I23-4k-JMGAI">
            <a:extLst>
              <a:ext uri="{FF2B5EF4-FFF2-40B4-BE49-F238E27FC236}">
                <a16:creationId xmlns:a16="http://schemas.microsoft.com/office/drawing/2014/main" id="{73204CF3-2104-429E-ADC5-8063408A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413" y="1120140"/>
            <a:ext cx="4480560" cy="336042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E5FCBD4D-FBDD-4CEC-BBD5-57DA8A6D1011}"/>
              </a:ext>
            </a:extLst>
          </p:cNvPr>
          <p:cNvSpPr txBox="1"/>
          <p:nvPr/>
        </p:nvSpPr>
        <p:spPr>
          <a:xfrm>
            <a:off x="6487721" y="2571750"/>
            <a:ext cx="2594610" cy="1169551"/>
          </a:xfrm>
          <a:prstGeom prst="rect">
            <a:avLst/>
          </a:prstGeom>
          <a:noFill/>
        </p:spPr>
        <p:txBody>
          <a:bodyPr wrap="square" rtlCol="0">
            <a:spAutoFit/>
          </a:bodyPr>
          <a:lstStyle/>
          <a:p>
            <a:r>
              <a:rPr lang="it-IT" sz="1400" dirty="0"/>
              <a:t>The </a:t>
            </a:r>
            <a:r>
              <a:rPr lang="it-IT" sz="1400" dirty="0" err="1"/>
              <a:t>most</a:t>
            </a:r>
            <a:r>
              <a:rPr lang="it-IT" sz="1400" dirty="0"/>
              <a:t> </a:t>
            </a:r>
            <a:r>
              <a:rPr lang="it-IT" sz="1400" dirty="0" err="1"/>
              <a:t>discrimant</a:t>
            </a:r>
            <a:r>
              <a:rPr lang="it-IT" sz="1400" dirty="0"/>
              <a:t> features </a:t>
            </a:r>
            <a:r>
              <a:rPr lang="it-IT" sz="1400" dirty="0" err="1"/>
              <a:t>appear</a:t>
            </a:r>
            <a:r>
              <a:rPr lang="it-IT" sz="1400" dirty="0"/>
              <a:t> to be in the mu band, for </a:t>
            </a:r>
            <a:r>
              <a:rPr lang="it-IT" sz="1400" dirty="0" err="1"/>
              <a:t>channels</a:t>
            </a:r>
            <a:r>
              <a:rPr lang="it-IT" sz="1400" dirty="0"/>
              <a:t>: C1, C3, CP1,CP3</a:t>
            </a:r>
          </a:p>
          <a:p>
            <a:endParaRPr lang="it-IT" sz="1400" dirty="0"/>
          </a:p>
        </p:txBody>
      </p:sp>
      <p:sp>
        <p:nvSpPr>
          <p:cNvPr id="16" name="Freccia a destra 1">
            <a:extLst>
              <a:ext uri="{FF2B5EF4-FFF2-40B4-BE49-F238E27FC236}">
                <a16:creationId xmlns:a16="http://schemas.microsoft.com/office/drawing/2014/main" id="{55AC3DE3-360F-477E-A416-1002EAF5E8F2}"/>
              </a:ext>
            </a:extLst>
          </p:cNvPr>
          <p:cNvSpPr/>
          <p:nvPr/>
        </p:nvSpPr>
        <p:spPr>
          <a:xfrm>
            <a:off x="6024674" y="2697043"/>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76340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ROC </a:t>
            </a:r>
            <a:r>
              <a:rPr lang="it-IT" dirty="0" err="1"/>
              <a:t>curves</a:t>
            </a:r>
            <a:endParaRPr dirty="0"/>
          </a:p>
        </p:txBody>
      </p:sp>
      <p:pic>
        <p:nvPicPr>
          <p:cNvPr id="3074" name="Picture 2" descr="https://lh6.googleusercontent.com/9ZoeD1UPBPt2ett2yRpe3nUvCDNLE1TnK2S034QS0tr7szcbLPmAxvWwIK0l9u--6y1i1uqQov77pETHUvmB8dV1nBWbrZzarWu3EKLtRTM8m7tanlj15SUCEnjozU4M3JJHqNT_B38">
            <a:extLst>
              <a:ext uri="{FF2B5EF4-FFF2-40B4-BE49-F238E27FC236}">
                <a16:creationId xmlns:a16="http://schemas.microsoft.com/office/drawing/2014/main" id="{A5A67BD3-0D8B-4B6E-9CA6-D559B5C71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6" y="1390716"/>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yWDtQ-c8PD1Eppo8nP76rLrMAE_fA9Xc7TvaGmWOObroY93mejtpZZMdUuNGe6SxbVVgsYIButZ7Xl9AeOKdLjS6_OsIvwMqWpwzhQ2TaFYiTqEOR-kJOrpHGcu4eBZK3P4YopChVZU">
            <a:extLst>
              <a:ext uri="{FF2B5EF4-FFF2-40B4-BE49-F238E27FC236}">
                <a16:creationId xmlns:a16="http://schemas.microsoft.com/office/drawing/2014/main" id="{5015DAFA-B47F-4682-89C6-F901A482E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93" y="1390715"/>
            <a:ext cx="2887984" cy="2165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OYojtOL2n0TXbSBuRhk3ywWpIWrafTJpooSrZ3sPE3AWMGJpORmiZE_ERpUClPWrT4iqEQFjKgHNYVmDAJvEQQEH7Rht0heMJvJ0v40yGgnexoJGIo1HTOFTFISSSbeFfhE1A5VsYbU">
            <a:extLst>
              <a:ext uri="{FF2B5EF4-FFF2-40B4-BE49-F238E27FC236}">
                <a16:creationId xmlns:a16="http://schemas.microsoft.com/office/drawing/2014/main" id="{2CFB0873-6A45-402A-BE6D-DF54A65D7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16" y="1383151"/>
            <a:ext cx="2887984" cy="216598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21D26C1-8A1D-4E35-8F24-57D6453DDBDF}"/>
              </a:ext>
            </a:extLst>
          </p:cNvPr>
          <p:cNvSpPr txBox="1"/>
          <p:nvPr/>
        </p:nvSpPr>
        <p:spPr>
          <a:xfrm>
            <a:off x="1325183" y="3594185"/>
            <a:ext cx="1474470" cy="307777"/>
          </a:xfrm>
          <a:prstGeom prst="rect">
            <a:avLst/>
          </a:prstGeom>
          <a:noFill/>
        </p:spPr>
        <p:txBody>
          <a:bodyPr wrap="square" rtlCol="0">
            <a:spAutoFit/>
          </a:bodyPr>
          <a:lstStyle/>
          <a:p>
            <a:r>
              <a:rPr lang="it-IT" sz="1400" dirty="0"/>
              <a:t>ak4</a:t>
            </a:r>
          </a:p>
        </p:txBody>
      </p:sp>
      <p:sp>
        <p:nvSpPr>
          <p:cNvPr id="9" name="CasellaDiTesto 8">
            <a:extLst>
              <a:ext uri="{FF2B5EF4-FFF2-40B4-BE49-F238E27FC236}">
                <a16:creationId xmlns:a16="http://schemas.microsoft.com/office/drawing/2014/main" id="{8816A0D8-3817-4C55-82B9-216301FF7A3E}"/>
              </a:ext>
            </a:extLst>
          </p:cNvPr>
          <p:cNvSpPr txBox="1"/>
          <p:nvPr/>
        </p:nvSpPr>
        <p:spPr>
          <a:xfrm>
            <a:off x="4438650" y="3627416"/>
            <a:ext cx="1474470" cy="307777"/>
          </a:xfrm>
          <a:prstGeom prst="rect">
            <a:avLst/>
          </a:prstGeom>
          <a:noFill/>
        </p:spPr>
        <p:txBody>
          <a:bodyPr wrap="square" rtlCol="0">
            <a:spAutoFit/>
          </a:bodyPr>
          <a:lstStyle/>
          <a:p>
            <a:r>
              <a:rPr lang="it-IT" sz="1400" dirty="0"/>
              <a:t>ak5</a:t>
            </a:r>
          </a:p>
        </p:txBody>
      </p:sp>
      <p:sp>
        <p:nvSpPr>
          <p:cNvPr id="10" name="CasellaDiTesto 9">
            <a:extLst>
              <a:ext uri="{FF2B5EF4-FFF2-40B4-BE49-F238E27FC236}">
                <a16:creationId xmlns:a16="http://schemas.microsoft.com/office/drawing/2014/main" id="{01625D70-FBC0-4E6E-9B96-1BDE5061341F}"/>
              </a:ext>
            </a:extLst>
          </p:cNvPr>
          <p:cNvSpPr txBox="1"/>
          <p:nvPr/>
        </p:nvSpPr>
        <p:spPr>
          <a:xfrm>
            <a:off x="7460873" y="3594185"/>
            <a:ext cx="1474470" cy="307777"/>
          </a:xfrm>
          <a:prstGeom prst="rect">
            <a:avLst/>
          </a:prstGeom>
          <a:noFill/>
        </p:spPr>
        <p:txBody>
          <a:bodyPr wrap="square" rtlCol="0">
            <a:spAutoFit/>
          </a:bodyPr>
          <a:lstStyle/>
          <a:p>
            <a:r>
              <a:rPr lang="it-IT" sz="1400" dirty="0"/>
              <a:t>ak6</a:t>
            </a:r>
          </a:p>
        </p:txBody>
      </p:sp>
      <p:sp>
        <p:nvSpPr>
          <p:cNvPr id="11" name="Freccia a destra 1">
            <a:extLst>
              <a:ext uri="{FF2B5EF4-FFF2-40B4-BE49-F238E27FC236}">
                <a16:creationId xmlns:a16="http://schemas.microsoft.com/office/drawing/2014/main" id="{34689733-952F-4C2D-962D-F5F06784A0D9}"/>
              </a:ext>
            </a:extLst>
          </p:cNvPr>
          <p:cNvSpPr/>
          <p:nvPr/>
        </p:nvSpPr>
        <p:spPr>
          <a:xfrm>
            <a:off x="1456388" y="4477022"/>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24D224AB-A173-47E9-8BFD-0071FEB647EC}"/>
              </a:ext>
            </a:extLst>
          </p:cNvPr>
          <p:cNvSpPr txBox="1"/>
          <p:nvPr/>
        </p:nvSpPr>
        <p:spPr>
          <a:xfrm>
            <a:off x="2062418" y="4426439"/>
            <a:ext cx="5954233" cy="307777"/>
          </a:xfrm>
          <a:prstGeom prst="rect">
            <a:avLst/>
          </a:prstGeom>
          <a:noFill/>
        </p:spPr>
        <p:txBody>
          <a:bodyPr wrap="square" rtlCol="0">
            <a:spAutoFit/>
          </a:bodyPr>
          <a:lstStyle/>
          <a:p>
            <a:r>
              <a:rPr lang="it-IT" sz="1400" dirty="0" err="1"/>
              <a:t>Only</a:t>
            </a:r>
            <a:r>
              <a:rPr lang="it-IT" sz="1400" dirty="0"/>
              <a:t> the decoder for </a:t>
            </a:r>
            <a:r>
              <a:rPr lang="it-IT" sz="1400" dirty="0" err="1"/>
              <a:t>subject</a:t>
            </a:r>
            <a:r>
              <a:rPr lang="it-IT" sz="1400" dirty="0"/>
              <a:t> ak6 shows a </a:t>
            </a:r>
            <a:r>
              <a:rPr lang="it-IT" sz="1400" dirty="0" err="1"/>
              <a:t>good</a:t>
            </a:r>
            <a:r>
              <a:rPr lang="it-IT" sz="1400" dirty="0"/>
              <a:t> performance</a:t>
            </a:r>
          </a:p>
        </p:txBody>
      </p:sp>
    </p:spTree>
    <p:extLst>
      <p:ext uri="{BB962C8B-B14F-4D97-AF65-F5344CB8AC3E}">
        <p14:creationId xmlns:p14="http://schemas.microsoft.com/office/powerpoint/2010/main" val="137518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351770"/>
            <a:ext cx="7820276"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err="1"/>
              <a:t>Metrics</a:t>
            </a:r>
            <a:r>
              <a:rPr lang="it-IT" dirty="0"/>
              <a:t> for </a:t>
            </a:r>
            <a:r>
              <a:rPr lang="it-IT" dirty="0" err="1"/>
              <a:t>capability</a:t>
            </a:r>
            <a:r>
              <a:rPr lang="it-IT" dirty="0"/>
              <a:t> </a:t>
            </a:r>
            <a:r>
              <a:rPr lang="it-IT" dirty="0" err="1"/>
              <a:t>assessment</a:t>
            </a:r>
            <a:r>
              <a:rPr lang="it-IT" dirty="0"/>
              <a:t>: class </a:t>
            </a:r>
            <a:r>
              <a:rPr lang="it-IT" dirty="0" err="1"/>
              <a:t>error</a:t>
            </a:r>
            <a:r>
              <a:rPr lang="it-IT" dirty="0"/>
              <a:t> and </a:t>
            </a:r>
            <a:r>
              <a:rPr lang="it-IT" dirty="0" err="1"/>
              <a:t>confusion</a:t>
            </a:r>
            <a:r>
              <a:rPr lang="it-IT" dirty="0"/>
              <a:t> </a:t>
            </a:r>
            <a:r>
              <a:rPr lang="it-IT" dirty="0" err="1"/>
              <a:t>matrix</a:t>
            </a:r>
            <a:endParaRPr dirty="0"/>
          </a:p>
        </p:txBody>
      </p:sp>
      <p:sp>
        <p:nvSpPr>
          <p:cNvPr id="2" name="CasellaDiTesto 1">
            <a:extLst>
              <a:ext uri="{FF2B5EF4-FFF2-40B4-BE49-F238E27FC236}">
                <a16:creationId xmlns:a16="http://schemas.microsoft.com/office/drawing/2014/main" id="{821D26C1-8A1D-4E35-8F24-57D6453DDBDF}"/>
              </a:ext>
            </a:extLst>
          </p:cNvPr>
          <p:cNvSpPr txBox="1"/>
          <p:nvPr/>
        </p:nvSpPr>
        <p:spPr>
          <a:xfrm>
            <a:off x="1914466" y="1616795"/>
            <a:ext cx="1474470" cy="1384995"/>
          </a:xfrm>
          <a:prstGeom prst="rect">
            <a:avLst/>
          </a:prstGeom>
          <a:noFill/>
        </p:spPr>
        <p:txBody>
          <a:bodyPr wrap="square" rtlCol="0">
            <a:spAutoFit/>
          </a:bodyPr>
          <a:lstStyle/>
          <a:p>
            <a:endParaRPr lang="it-IT" sz="1400" dirty="0"/>
          </a:p>
          <a:p>
            <a:r>
              <a:rPr lang="it-IT" sz="1400" dirty="0"/>
              <a:t>	</a:t>
            </a:r>
          </a:p>
          <a:p>
            <a:r>
              <a:rPr lang="it-IT" sz="1400" dirty="0"/>
              <a:t>ak4    </a:t>
            </a:r>
          </a:p>
          <a:p>
            <a:endParaRPr lang="it-IT" sz="1400" dirty="0"/>
          </a:p>
          <a:p>
            <a:endParaRPr lang="it-IT" sz="1400" dirty="0"/>
          </a:p>
          <a:p>
            <a:r>
              <a:rPr lang="it-IT" sz="1400" dirty="0"/>
              <a:t> </a:t>
            </a:r>
          </a:p>
        </p:txBody>
      </p:sp>
      <p:sp>
        <p:nvSpPr>
          <p:cNvPr id="3" name="Parentesi graffa aperta 2">
            <a:extLst>
              <a:ext uri="{FF2B5EF4-FFF2-40B4-BE49-F238E27FC236}">
                <a16:creationId xmlns:a16="http://schemas.microsoft.com/office/drawing/2014/main" id="{18FBB3E8-16F2-455E-B461-34366A471A11}"/>
              </a:ext>
            </a:extLst>
          </p:cNvPr>
          <p:cNvSpPr/>
          <p:nvPr/>
        </p:nvSpPr>
        <p:spPr>
          <a:xfrm>
            <a:off x="2405557" y="1616795"/>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C8CDDF3D-6BDD-49C6-B5CC-FD4452A37D09}"/>
              </a:ext>
            </a:extLst>
          </p:cNvPr>
          <p:cNvSpPr txBox="1"/>
          <p:nvPr/>
        </p:nvSpPr>
        <p:spPr>
          <a:xfrm>
            <a:off x="2651700" y="1722474"/>
            <a:ext cx="1795075" cy="307777"/>
          </a:xfrm>
          <a:prstGeom prst="rect">
            <a:avLst/>
          </a:prstGeom>
          <a:noFill/>
        </p:spPr>
        <p:txBody>
          <a:bodyPr wrap="square" rtlCol="0">
            <a:spAutoFit/>
          </a:bodyPr>
          <a:lstStyle/>
          <a:p>
            <a:r>
              <a:rPr lang="it-IT" sz="1400" dirty="0"/>
              <a:t>class </a:t>
            </a:r>
            <a:r>
              <a:rPr lang="it-IT" sz="1400" dirty="0" err="1"/>
              <a:t>error</a:t>
            </a:r>
            <a:r>
              <a:rPr lang="it-IT" sz="1400" dirty="0"/>
              <a:t>: 0.362 </a:t>
            </a:r>
          </a:p>
        </p:txBody>
      </p:sp>
      <p:graphicFrame>
        <p:nvGraphicFramePr>
          <p:cNvPr id="5" name="Tabella 4">
            <a:extLst>
              <a:ext uri="{FF2B5EF4-FFF2-40B4-BE49-F238E27FC236}">
                <a16:creationId xmlns:a16="http://schemas.microsoft.com/office/drawing/2014/main" id="{95F47B4A-46AC-469D-BEF9-8F7BF7A1D912}"/>
              </a:ext>
            </a:extLst>
          </p:cNvPr>
          <p:cNvGraphicFramePr>
            <a:graphicFrameLocks noGrp="1"/>
          </p:cNvGraphicFramePr>
          <p:nvPr>
            <p:extLst>
              <p:ext uri="{D42A27DB-BD31-4B8C-83A1-F6EECF244321}">
                <p14:modId xmlns:p14="http://schemas.microsoft.com/office/powerpoint/2010/main" val="2441106489"/>
              </p:ext>
            </p:extLst>
          </p:nvPr>
        </p:nvGraphicFramePr>
        <p:xfrm>
          <a:off x="3680181" y="2135930"/>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574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63</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239</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144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6" name="CasellaDiTesto 5">
            <a:extLst>
              <a:ext uri="{FF2B5EF4-FFF2-40B4-BE49-F238E27FC236}">
                <a16:creationId xmlns:a16="http://schemas.microsoft.com/office/drawing/2014/main" id="{8B4122C0-C4C7-45F9-A547-5BCFE139448D}"/>
              </a:ext>
            </a:extLst>
          </p:cNvPr>
          <p:cNvSpPr txBox="1"/>
          <p:nvPr/>
        </p:nvSpPr>
        <p:spPr>
          <a:xfrm>
            <a:off x="2664181" y="2130870"/>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13" name="CasellaDiTesto 12">
            <a:extLst>
              <a:ext uri="{FF2B5EF4-FFF2-40B4-BE49-F238E27FC236}">
                <a16:creationId xmlns:a16="http://schemas.microsoft.com/office/drawing/2014/main" id="{62466DC0-95D7-4554-91AB-AA92AF7CC6AB}"/>
              </a:ext>
            </a:extLst>
          </p:cNvPr>
          <p:cNvSpPr txBox="1"/>
          <p:nvPr/>
        </p:nvSpPr>
        <p:spPr>
          <a:xfrm>
            <a:off x="4855221" y="1633727"/>
            <a:ext cx="1474470" cy="1384995"/>
          </a:xfrm>
          <a:prstGeom prst="rect">
            <a:avLst/>
          </a:prstGeom>
          <a:noFill/>
        </p:spPr>
        <p:txBody>
          <a:bodyPr wrap="square" rtlCol="0">
            <a:spAutoFit/>
          </a:bodyPr>
          <a:lstStyle/>
          <a:p>
            <a:endParaRPr lang="it-IT" sz="1400" dirty="0"/>
          </a:p>
          <a:p>
            <a:r>
              <a:rPr lang="it-IT" sz="1400" dirty="0"/>
              <a:t>	</a:t>
            </a:r>
          </a:p>
          <a:p>
            <a:r>
              <a:rPr lang="it-IT" sz="1400" dirty="0"/>
              <a:t>ak5    </a:t>
            </a:r>
          </a:p>
          <a:p>
            <a:endParaRPr lang="it-IT" sz="1400" dirty="0"/>
          </a:p>
          <a:p>
            <a:endParaRPr lang="it-IT" sz="1400" dirty="0"/>
          </a:p>
          <a:p>
            <a:r>
              <a:rPr lang="it-IT" sz="1400" dirty="0"/>
              <a:t> </a:t>
            </a:r>
          </a:p>
        </p:txBody>
      </p:sp>
      <p:sp>
        <p:nvSpPr>
          <p:cNvPr id="14" name="Parentesi graffa aperta 13">
            <a:extLst>
              <a:ext uri="{FF2B5EF4-FFF2-40B4-BE49-F238E27FC236}">
                <a16:creationId xmlns:a16="http://schemas.microsoft.com/office/drawing/2014/main" id="{DE062596-A24D-4C57-9C4A-4CE95EFB24A5}"/>
              </a:ext>
            </a:extLst>
          </p:cNvPr>
          <p:cNvSpPr/>
          <p:nvPr/>
        </p:nvSpPr>
        <p:spPr>
          <a:xfrm>
            <a:off x="5346312" y="1633727"/>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6654CB97-8369-482D-B34C-5018A2AE3C22}"/>
              </a:ext>
            </a:extLst>
          </p:cNvPr>
          <p:cNvSpPr txBox="1"/>
          <p:nvPr/>
        </p:nvSpPr>
        <p:spPr>
          <a:xfrm>
            <a:off x="5592455" y="1739406"/>
            <a:ext cx="1795075" cy="307777"/>
          </a:xfrm>
          <a:prstGeom prst="rect">
            <a:avLst/>
          </a:prstGeom>
          <a:noFill/>
        </p:spPr>
        <p:txBody>
          <a:bodyPr wrap="square" rtlCol="0">
            <a:spAutoFit/>
          </a:bodyPr>
          <a:lstStyle/>
          <a:p>
            <a:r>
              <a:rPr lang="it-IT" sz="1400" dirty="0"/>
              <a:t>class </a:t>
            </a:r>
            <a:r>
              <a:rPr lang="it-IT" sz="1400" dirty="0" err="1"/>
              <a:t>error</a:t>
            </a:r>
            <a:r>
              <a:rPr lang="it-IT" sz="1400" dirty="0"/>
              <a:t>: 0.463 </a:t>
            </a:r>
          </a:p>
        </p:txBody>
      </p:sp>
      <p:graphicFrame>
        <p:nvGraphicFramePr>
          <p:cNvPr id="16" name="Tabella 15">
            <a:extLst>
              <a:ext uri="{FF2B5EF4-FFF2-40B4-BE49-F238E27FC236}">
                <a16:creationId xmlns:a16="http://schemas.microsoft.com/office/drawing/2014/main" id="{8BA5A94A-4C89-4D28-B030-7BF0AE427AEB}"/>
              </a:ext>
            </a:extLst>
          </p:cNvPr>
          <p:cNvGraphicFramePr>
            <a:graphicFrameLocks noGrp="1"/>
          </p:cNvGraphicFramePr>
          <p:nvPr>
            <p:extLst>
              <p:ext uri="{D42A27DB-BD31-4B8C-83A1-F6EECF244321}">
                <p14:modId xmlns:p14="http://schemas.microsoft.com/office/powerpoint/2010/main" val="2914575856"/>
              </p:ext>
            </p:extLst>
          </p:nvPr>
        </p:nvGraphicFramePr>
        <p:xfrm>
          <a:off x="6620936" y="2152862"/>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316</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194</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278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232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17" name="CasellaDiTesto 16">
            <a:extLst>
              <a:ext uri="{FF2B5EF4-FFF2-40B4-BE49-F238E27FC236}">
                <a16:creationId xmlns:a16="http://schemas.microsoft.com/office/drawing/2014/main" id="{15179935-71CD-4769-A71F-E414726EB7CB}"/>
              </a:ext>
            </a:extLst>
          </p:cNvPr>
          <p:cNvSpPr txBox="1"/>
          <p:nvPr/>
        </p:nvSpPr>
        <p:spPr>
          <a:xfrm>
            <a:off x="5604936" y="2147802"/>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
        <p:nvSpPr>
          <p:cNvPr id="23" name="CasellaDiTesto 22">
            <a:extLst>
              <a:ext uri="{FF2B5EF4-FFF2-40B4-BE49-F238E27FC236}">
                <a16:creationId xmlns:a16="http://schemas.microsoft.com/office/drawing/2014/main" id="{6039DE92-7257-4429-8329-166D08D3A378}"/>
              </a:ext>
            </a:extLst>
          </p:cNvPr>
          <p:cNvSpPr txBox="1"/>
          <p:nvPr/>
        </p:nvSpPr>
        <p:spPr>
          <a:xfrm>
            <a:off x="3380751" y="2947830"/>
            <a:ext cx="1474470" cy="1384995"/>
          </a:xfrm>
          <a:prstGeom prst="rect">
            <a:avLst/>
          </a:prstGeom>
          <a:noFill/>
        </p:spPr>
        <p:txBody>
          <a:bodyPr wrap="square" rtlCol="0">
            <a:spAutoFit/>
          </a:bodyPr>
          <a:lstStyle/>
          <a:p>
            <a:endParaRPr lang="it-IT" sz="1400" dirty="0"/>
          </a:p>
          <a:p>
            <a:r>
              <a:rPr lang="it-IT" sz="1400" dirty="0"/>
              <a:t>	</a:t>
            </a:r>
          </a:p>
          <a:p>
            <a:r>
              <a:rPr lang="it-IT" sz="1400" dirty="0"/>
              <a:t>ak6    </a:t>
            </a:r>
          </a:p>
          <a:p>
            <a:endParaRPr lang="it-IT" sz="1400" dirty="0"/>
          </a:p>
          <a:p>
            <a:endParaRPr lang="it-IT" sz="1400" dirty="0"/>
          </a:p>
          <a:p>
            <a:r>
              <a:rPr lang="it-IT" sz="1400" dirty="0"/>
              <a:t> </a:t>
            </a:r>
          </a:p>
        </p:txBody>
      </p:sp>
      <p:sp>
        <p:nvSpPr>
          <p:cNvPr id="24" name="Parentesi graffa aperta 23">
            <a:extLst>
              <a:ext uri="{FF2B5EF4-FFF2-40B4-BE49-F238E27FC236}">
                <a16:creationId xmlns:a16="http://schemas.microsoft.com/office/drawing/2014/main" id="{BB2C4173-D768-4FDE-A222-792D7111DF9B}"/>
              </a:ext>
            </a:extLst>
          </p:cNvPr>
          <p:cNvSpPr/>
          <p:nvPr/>
        </p:nvSpPr>
        <p:spPr>
          <a:xfrm>
            <a:off x="3871842" y="2947830"/>
            <a:ext cx="182880" cy="11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2C2DA833-F9C2-4E22-AF3E-9AEC578DAC41}"/>
              </a:ext>
            </a:extLst>
          </p:cNvPr>
          <p:cNvSpPr txBox="1"/>
          <p:nvPr/>
        </p:nvSpPr>
        <p:spPr>
          <a:xfrm>
            <a:off x="4117985" y="3053509"/>
            <a:ext cx="1795075" cy="307777"/>
          </a:xfrm>
          <a:prstGeom prst="rect">
            <a:avLst/>
          </a:prstGeom>
          <a:noFill/>
        </p:spPr>
        <p:txBody>
          <a:bodyPr wrap="square" rtlCol="0">
            <a:spAutoFit/>
          </a:bodyPr>
          <a:lstStyle/>
          <a:p>
            <a:r>
              <a:rPr lang="it-IT" sz="1400" dirty="0"/>
              <a:t>class </a:t>
            </a:r>
            <a:r>
              <a:rPr lang="it-IT" sz="1400" dirty="0" err="1"/>
              <a:t>error</a:t>
            </a:r>
            <a:r>
              <a:rPr lang="it-IT" sz="1400" dirty="0"/>
              <a:t>: 0.238 </a:t>
            </a:r>
          </a:p>
        </p:txBody>
      </p:sp>
      <p:graphicFrame>
        <p:nvGraphicFramePr>
          <p:cNvPr id="26" name="Tabella 25">
            <a:extLst>
              <a:ext uri="{FF2B5EF4-FFF2-40B4-BE49-F238E27FC236}">
                <a16:creationId xmlns:a16="http://schemas.microsoft.com/office/drawing/2014/main" id="{92137D14-2904-4EED-9BD5-B3410C98F967}"/>
              </a:ext>
            </a:extLst>
          </p:cNvPr>
          <p:cNvGraphicFramePr>
            <a:graphicFrameLocks noGrp="1"/>
          </p:cNvGraphicFramePr>
          <p:nvPr>
            <p:extLst>
              <p:ext uri="{D42A27DB-BD31-4B8C-83A1-F6EECF244321}">
                <p14:modId xmlns:p14="http://schemas.microsoft.com/office/powerpoint/2010/main" val="1725163812"/>
              </p:ext>
            </p:extLst>
          </p:nvPr>
        </p:nvGraphicFramePr>
        <p:xfrm>
          <a:off x="5146466" y="3466965"/>
          <a:ext cx="643529" cy="518160"/>
        </p:xfrm>
        <a:graphic>
          <a:graphicData uri="http://schemas.openxmlformats.org/drawingml/2006/table">
            <a:tbl>
              <a:tblPr firstRow="1" bandRow="1">
                <a:tableStyleId>{5C22544A-7EE6-4342-B048-85BDC9FD1C3A}</a:tableStyleId>
              </a:tblPr>
              <a:tblGrid>
                <a:gridCol w="327377">
                  <a:extLst>
                    <a:ext uri="{9D8B030D-6E8A-4147-A177-3AD203B41FA5}">
                      <a16:colId xmlns:a16="http://schemas.microsoft.com/office/drawing/2014/main" val="3120752883"/>
                    </a:ext>
                  </a:extLst>
                </a:gridCol>
                <a:gridCol w="316152">
                  <a:extLst>
                    <a:ext uri="{9D8B030D-6E8A-4147-A177-3AD203B41FA5}">
                      <a16:colId xmlns:a16="http://schemas.microsoft.com/office/drawing/2014/main" val="1951986274"/>
                    </a:ext>
                  </a:extLst>
                </a:gridCol>
              </a:tblGrid>
              <a:tr h="250918">
                <a:tc>
                  <a:txBody>
                    <a:bodyPr/>
                    <a:lstStyle/>
                    <a:p>
                      <a:pPr algn="ctr"/>
                      <a:r>
                        <a:rPr lang="it-IT" sz="1100" b="0" dirty="0">
                          <a:solidFill>
                            <a:schemeClr val="tx1"/>
                          </a:solidFill>
                        </a:rPr>
                        <a:t>420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b="0" dirty="0">
                          <a:solidFill>
                            <a:schemeClr val="tx1"/>
                          </a:solidFill>
                        </a:rPr>
                        <a:t>90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4138200"/>
                  </a:ext>
                </a:extLst>
              </a:tr>
              <a:tr h="250918">
                <a:tc>
                  <a:txBody>
                    <a:bodyPr/>
                    <a:lstStyle/>
                    <a:p>
                      <a:pPr algn="ctr"/>
                      <a:r>
                        <a:rPr lang="it-IT" sz="1100" dirty="0">
                          <a:solidFill>
                            <a:schemeClr val="tx1"/>
                          </a:solidFill>
                        </a:rPr>
                        <a:t>152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100" dirty="0">
                          <a:solidFill>
                            <a:schemeClr val="tx1"/>
                          </a:solidFill>
                        </a:rPr>
                        <a:t>358</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407252"/>
                  </a:ext>
                </a:extLst>
              </a:tr>
            </a:tbl>
          </a:graphicData>
        </a:graphic>
      </p:graphicFrame>
      <p:sp>
        <p:nvSpPr>
          <p:cNvPr id="27" name="CasellaDiTesto 26">
            <a:extLst>
              <a:ext uri="{FF2B5EF4-FFF2-40B4-BE49-F238E27FC236}">
                <a16:creationId xmlns:a16="http://schemas.microsoft.com/office/drawing/2014/main" id="{B5DF12F4-BA33-4025-AFA5-4B26E8616055}"/>
              </a:ext>
            </a:extLst>
          </p:cNvPr>
          <p:cNvSpPr txBox="1"/>
          <p:nvPr/>
        </p:nvSpPr>
        <p:spPr>
          <a:xfrm>
            <a:off x="4130466" y="3461905"/>
            <a:ext cx="1016000" cy="523220"/>
          </a:xfrm>
          <a:prstGeom prst="rect">
            <a:avLst/>
          </a:prstGeom>
          <a:noFill/>
        </p:spPr>
        <p:txBody>
          <a:bodyPr wrap="square" rtlCol="0">
            <a:spAutoFit/>
          </a:bodyPr>
          <a:lstStyle/>
          <a:p>
            <a:r>
              <a:rPr lang="it-IT" sz="1400" dirty="0" err="1"/>
              <a:t>confusion</a:t>
            </a:r>
            <a:r>
              <a:rPr lang="it-IT" sz="1400" dirty="0"/>
              <a:t> </a:t>
            </a:r>
            <a:r>
              <a:rPr lang="it-IT" sz="1400" dirty="0" err="1"/>
              <a:t>matrix</a:t>
            </a:r>
            <a:r>
              <a:rPr lang="it-IT" sz="1400" dirty="0"/>
              <a:t>:</a:t>
            </a:r>
          </a:p>
        </p:txBody>
      </p:sp>
    </p:spTree>
    <p:extLst>
      <p:ext uri="{BB962C8B-B14F-4D97-AF65-F5344CB8AC3E}">
        <p14:creationId xmlns:p14="http://schemas.microsoft.com/office/powerpoint/2010/main" val="3109378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b="1" dirty="0" err="1"/>
              <a:t>Discussion</a:t>
            </a:r>
            <a:endParaRPr lang="it-IT" dirty="0"/>
          </a:p>
        </p:txBody>
      </p:sp>
    </p:spTree>
    <p:extLst>
      <p:ext uri="{BB962C8B-B14F-4D97-AF65-F5344CB8AC3E}">
        <p14:creationId xmlns:p14="http://schemas.microsoft.com/office/powerpoint/2010/main" val="2649289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683765" cy="960668"/>
          </a:xfrm>
        </p:spPr>
        <p:txBody>
          <a:bodyPr/>
          <a:lstStyle/>
          <a:p>
            <a:r>
              <a:rPr lang="it-IT" dirty="0" err="1"/>
              <a:t>Summary</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For all the participants the channels of interest (CP3, CP4, C3, C1) have the highest activity during MI termination</a:t>
            </a:r>
          </a:p>
          <a:p>
            <a:endParaRPr lang="en-US" sz="1600" dirty="0"/>
          </a:p>
          <a:p>
            <a:r>
              <a:rPr lang="en-US" sz="1600" dirty="0"/>
              <a:t>Kinesthetic Motor Imagery shows for all the participants the expected pattern of brain activity</a:t>
            </a:r>
          </a:p>
          <a:p>
            <a:endParaRPr lang="en-US" sz="1600" dirty="0"/>
          </a:p>
          <a:p>
            <a:r>
              <a:rPr lang="en-US" sz="1600" dirty="0"/>
              <a:t>Beta rebound is almost always accompanied by mu rebound</a:t>
            </a:r>
          </a:p>
          <a:p>
            <a:endParaRPr lang="en-US" sz="1600" dirty="0"/>
          </a:p>
          <a:p>
            <a:endParaRPr lang="en-US" dirty="0"/>
          </a:p>
          <a:p>
            <a:endParaRPr lang="it-IT" dirty="0"/>
          </a:p>
        </p:txBody>
      </p:sp>
    </p:spTree>
    <p:extLst>
      <p:ext uri="{BB962C8B-B14F-4D97-AF65-F5344CB8AC3E}">
        <p14:creationId xmlns:p14="http://schemas.microsoft.com/office/powerpoint/2010/main" val="1478636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683765" cy="960668"/>
          </a:xfrm>
        </p:spPr>
        <p:txBody>
          <a:bodyPr/>
          <a:lstStyle/>
          <a:p>
            <a:r>
              <a:rPr lang="it-IT" dirty="0"/>
              <a:t>Major </a:t>
            </a:r>
            <a:r>
              <a:rPr lang="it-IT" dirty="0" err="1"/>
              <a:t>issues</a:t>
            </a:r>
            <a:r>
              <a:rPr lang="it-IT" dirty="0"/>
              <a:t> </a:t>
            </a:r>
            <a:r>
              <a:rPr lang="it-IT" dirty="0" err="1"/>
              <a:t>encountered</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311793"/>
            <a:ext cx="6851216" cy="2833217"/>
          </a:xfrm>
        </p:spPr>
        <p:txBody>
          <a:bodyPr>
            <a:normAutofit fontScale="92500" lnSpcReduction="10000"/>
          </a:bodyPr>
          <a:lstStyle/>
          <a:p>
            <a:r>
              <a:rPr lang="en-US" sz="1600" dirty="0"/>
              <a:t>The decoder shows higher performance for one participant than other one</a:t>
            </a:r>
          </a:p>
          <a:p>
            <a:endParaRPr lang="en-US" sz="1600" dirty="0"/>
          </a:p>
          <a:p>
            <a:r>
              <a:rPr lang="en-US" sz="1600" dirty="0"/>
              <a:t>Mean class error over CV folds with respect to the number of features shows a monotonic decreasing trend</a:t>
            </a:r>
          </a:p>
          <a:p>
            <a:endParaRPr lang="en-US" sz="1600" dirty="0"/>
          </a:p>
          <a:p>
            <a:r>
              <a:rPr lang="en-US" sz="1600" dirty="0"/>
              <a:t>It is possible that some problems in re-ordering the features for Fisher’s scores maps were present in the code</a:t>
            </a:r>
          </a:p>
          <a:p>
            <a:endParaRPr lang="en-US" sz="1600" dirty="0"/>
          </a:p>
          <a:p>
            <a:r>
              <a:rPr lang="en-US" sz="1600" dirty="0" err="1"/>
              <a:t>Epoching</a:t>
            </a:r>
            <a:endParaRPr lang="en-US" sz="1600" dirty="0"/>
          </a:p>
          <a:p>
            <a:endParaRPr lang="en-US" sz="1600" dirty="0"/>
          </a:p>
          <a:p>
            <a:endParaRPr lang="en-US" sz="1600" dirty="0"/>
          </a:p>
          <a:p>
            <a:endParaRPr lang="en-US" sz="1600" dirty="0"/>
          </a:p>
          <a:p>
            <a:endParaRPr lang="en-US" dirty="0"/>
          </a:p>
          <a:p>
            <a:endParaRPr lang="it-IT" dirty="0"/>
          </a:p>
        </p:txBody>
      </p:sp>
    </p:spTree>
    <p:extLst>
      <p:ext uri="{BB962C8B-B14F-4D97-AF65-F5344CB8AC3E}">
        <p14:creationId xmlns:p14="http://schemas.microsoft.com/office/powerpoint/2010/main" val="3967048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946909" cy="960668"/>
          </a:xfrm>
        </p:spPr>
        <p:txBody>
          <a:bodyPr/>
          <a:lstStyle/>
          <a:p>
            <a:r>
              <a:rPr lang="it-IT" dirty="0" err="1"/>
              <a:t>Other</a:t>
            </a:r>
            <a:r>
              <a:rPr lang="it-IT" dirty="0"/>
              <a:t> </a:t>
            </a:r>
            <a:r>
              <a:rPr lang="it-IT" dirty="0" err="1"/>
              <a:t>approaches</a:t>
            </a:r>
            <a:r>
              <a:rPr lang="it-IT" dirty="0"/>
              <a:t> </a:t>
            </a:r>
            <a:r>
              <a:rPr lang="it-IT" dirty="0" err="1"/>
              <a:t>which</a:t>
            </a:r>
            <a:r>
              <a:rPr lang="it-IT" dirty="0"/>
              <a:t> </a:t>
            </a:r>
            <a:r>
              <a:rPr lang="it-IT" dirty="0" err="1"/>
              <a:t>could</a:t>
            </a:r>
            <a:r>
              <a:rPr lang="it-IT" dirty="0"/>
              <a:t> be </a:t>
            </a:r>
            <a:r>
              <a:rPr lang="it-IT" dirty="0" err="1"/>
              <a:t>used</a:t>
            </a:r>
            <a:endParaRPr lang="it-IT" dirty="0"/>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Proper PCA</a:t>
            </a:r>
          </a:p>
          <a:p>
            <a:endParaRPr lang="en-US" sz="1600" dirty="0"/>
          </a:p>
          <a:p>
            <a:r>
              <a:rPr lang="en-US" sz="1600" dirty="0"/>
              <a:t>Mean class error over CV folds with respect to the number of features shows a monotonic decreasing trend</a:t>
            </a:r>
          </a:p>
          <a:p>
            <a:endParaRPr lang="en-US" sz="1600" dirty="0"/>
          </a:p>
          <a:p>
            <a:r>
              <a:rPr lang="en-US" sz="1600" dirty="0"/>
              <a:t>It was not possible to perform quadratic classifier</a:t>
            </a:r>
          </a:p>
          <a:p>
            <a:endParaRPr lang="en-US" sz="1600" dirty="0"/>
          </a:p>
          <a:p>
            <a:endParaRPr lang="en-US" sz="1600" dirty="0"/>
          </a:p>
          <a:p>
            <a:endParaRPr lang="en-US" dirty="0"/>
          </a:p>
          <a:p>
            <a:endParaRPr lang="it-IT" dirty="0"/>
          </a:p>
        </p:txBody>
      </p:sp>
    </p:spTree>
    <p:extLst>
      <p:ext uri="{BB962C8B-B14F-4D97-AF65-F5344CB8AC3E}">
        <p14:creationId xmlns:p14="http://schemas.microsoft.com/office/powerpoint/2010/main" val="600948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633565" y="489348"/>
            <a:ext cx="6946909" cy="960668"/>
          </a:xfrm>
        </p:spPr>
        <p:txBody>
          <a:bodyPr/>
          <a:lstStyle/>
          <a:p>
            <a:r>
              <a:rPr lang="it-IT" dirty="0"/>
              <a:t>…online!</a:t>
            </a:r>
          </a:p>
        </p:txBody>
      </p:sp>
      <p:sp>
        <p:nvSpPr>
          <p:cNvPr id="5" name="Segnaposto contenuto 4">
            <a:extLst>
              <a:ext uri="{FF2B5EF4-FFF2-40B4-BE49-F238E27FC236}">
                <a16:creationId xmlns:a16="http://schemas.microsoft.com/office/drawing/2014/main" id="{EA59DA5C-C5BF-4487-8A97-9DCF61527EC7}"/>
              </a:ext>
            </a:extLst>
          </p:cNvPr>
          <p:cNvSpPr>
            <a:spLocks noGrp="1"/>
          </p:cNvSpPr>
          <p:nvPr>
            <p:ph idx="1"/>
          </p:nvPr>
        </p:nvSpPr>
        <p:spPr>
          <a:xfrm>
            <a:off x="1633565" y="1450016"/>
            <a:ext cx="6851216" cy="2833217"/>
          </a:xfrm>
        </p:spPr>
        <p:txBody>
          <a:bodyPr/>
          <a:lstStyle/>
          <a:p>
            <a:r>
              <a:rPr lang="en-US" sz="1600" dirty="0"/>
              <a:t>The decoder shows higher performance for one participant than other one</a:t>
            </a:r>
          </a:p>
          <a:p>
            <a:endParaRPr lang="en-US" sz="1600" dirty="0"/>
          </a:p>
          <a:p>
            <a:r>
              <a:rPr lang="en-US" sz="1600" dirty="0"/>
              <a:t>Mean class error over CV folds with respect to the number of features shows a monotonic decreasing trend</a:t>
            </a:r>
          </a:p>
          <a:p>
            <a:endParaRPr lang="en-US" sz="1600" dirty="0"/>
          </a:p>
          <a:p>
            <a:r>
              <a:rPr lang="en-US" sz="1600" dirty="0"/>
              <a:t>It was not possible to perform quadratic classifier</a:t>
            </a:r>
          </a:p>
          <a:p>
            <a:endParaRPr lang="en-US" sz="1600" dirty="0"/>
          </a:p>
          <a:p>
            <a:endParaRPr lang="en-US" sz="1600" dirty="0"/>
          </a:p>
          <a:p>
            <a:endParaRPr lang="en-US" dirty="0"/>
          </a:p>
          <a:p>
            <a:endParaRPr lang="it-IT" dirty="0"/>
          </a:p>
        </p:txBody>
      </p:sp>
    </p:spTree>
    <p:extLst>
      <p:ext uri="{BB962C8B-B14F-4D97-AF65-F5344CB8AC3E}">
        <p14:creationId xmlns:p14="http://schemas.microsoft.com/office/powerpoint/2010/main" val="170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500" fill="hold"/>
                                        <p:tgtEl>
                                          <p:spTgt spid="115"/>
                                        </p:tgtEl>
                                        <p:attrNameLst>
                                          <p:attrName>ppt_x</p:attrName>
                                        </p:attrNameLst>
                                      </p:cBhvr>
                                      <p:tavLst>
                                        <p:tav tm="0">
                                          <p:val>
                                            <p:strVal val="#ppt_x"/>
                                          </p:val>
                                        </p:tav>
                                        <p:tav tm="100000">
                                          <p:val>
                                            <p:strVal val="#ppt_x"/>
                                          </p:val>
                                        </p:tav>
                                      </p:tavLst>
                                    </p:anim>
                                    <p:anim calcmode="lin" valueType="num">
                                      <p:cBhvr additive="base">
                                        <p:cTn id="2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 calcmode="lin" valueType="num">
                                      <p:cBhvr additive="base">
                                        <p:cTn id="29" dur="500" fill="hold"/>
                                        <p:tgtEl>
                                          <p:spTgt spid="109"/>
                                        </p:tgtEl>
                                        <p:attrNameLst>
                                          <p:attrName>ppt_x</p:attrName>
                                        </p:attrNameLst>
                                      </p:cBhvr>
                                      <p:tavLst>
                                        <p:tav tm="0">
                                          <p:val>
                                            <p:strVal val="#ppt_x"/>
                                          </p:val>
                                        </p:tav>
                                        <p:tav tm="100000">
                                          <p:val>
                                            <p:strVal val="#ppt_x"/>
                                          </p:val>
                                        </p:tav>
                                      </p:tavLst>
                                    </p:anim>
                                    <p:anim calcmode="lin" valueType="num">
                                      <p:cBhvr additive="base">
                                        <p:cTn id="30"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anim calcmode="lin" valueType="num">
                                      <p:cBhvr additive="base">
                                        <p:cTn id="35" dur="500" fill="hold"/>
                                        <p:tgtEl>
                                          <p:spTgt spid="117"/>
                                        </p:tgtEl>
                                        <p:attrNameLst>
                                          <p:attrName>ppt_x</p:attrName>
                                        </p:attrNameLst>
                                      </p:cBhvr>
                                      <p:tavLst>
                                        <p:tav tm="0">
                                          <p:val>
                                            <p:strVal val="#ppt_x"/>
                                          </p:val>
                                        </p:tav>
                                        <p:tav tm="100000">
                                          <p:val>
                                            <p:strVal val="#ppt_x"/>
                                          </p:val>
                                        </p:tav>
                                      </p:tavLst>
                                    </p:anim>
                                    <p:anim calcmode="lin" valueType="num">
                                      <p:cBhvr additive="base">
                                        <p:cTn id="3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ak4</a:t>
            </a:r>
            <a:endParaRPr dirty="0"/>
          </a:p>
        </p:txBody>
      </p:sp>
      <p:pic>
        <p:nvPicPr>
          <p:cNvPr id="2050" name="Picture 2" descr="https://lh3.googleusercontent.com/K8VfqNd75nqtujeFVZy2H5u2YefiUKkAHzDxui16B5qfzfCMby9Xw30EgH1z7aJ1sP_e7G-2A0e7JLOZeoMKU368w17-Oof7-TBmRkTG9UrEMuIjulLHPt45MSz0_fQySqoOZ5sxIxk">
            <a:extLst>
              <a:ext uri="{FF2B5EF4-FFF2-40B4-BE49-F238E27FC236}">
                <a16:creationId xmlns:a16="http://schemas.microsoft.com/office/drawing/2014/main" id="{B1DD04A2-82C1-47B7-864F-C471135C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40" y="1105822"/>
            <a:ext cx="4369183" cy="32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4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Fisher score – ak5</a:t>
            </a:r>
            <a:endParaRPr dirty="0"/>
          </a:p>
        </p:txBody>
      </p:sp>
      <p:pic>
        <p:nvPicPr>
          <p:cNvPr id="5124" name="Picture 4" descr="https://lh4.googleusercontent.com/9O5gtJTyePmN5idqREeuOxUhiWWReYxLrbxkiN7w6L9ewZPetL1q47VwH-JrqxrIvXTbfK5HPIcD8EiYstX8TwiDaIuL7CnDsFQz_HulhO6qRaa3woxBlGuK6TPnEgzdpbyfYvEPduI">
            <a:extLst>
              <a:ext uri="{FF2B5EF4-FFF2-40B4-BE49-F238E27FC236}">
                <a16:creationId xmlns:a16="http://schemas.microsoft.com/office/drawing/2014/main" id="{31338C23-F80F-4C76-AD84-F44C5A63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65" y="1198961"/>
            <a:ext cx="4720856" cy="35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86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5</a:t>
            </a:r>
            <a:endParaRPr dirty="0"/>
          </a:p>
        </p:txBody>
      </p:sp>
      <p:pic>
        <p:nvPicPr>
          <p:cNvPr id="7170" name="Picture 2" descr="https://lh6.googleusercontent.com/QiDY1uDnKcQGKE2grUSOhOM7-vmu7wqHTqH6fN2BBhgKAtCSJQa6wSr2p4ki30-N07e8lewrUpfNYmo3bKsrQwQCwpt8ZAgL25mkZU2PDBOE9gudtyDyFc46OggIAMTHSFEz1_HJlqI">
            <a:extLst>
              <a:ext uri="{FF2B5EF4-FFF2-40B4-BE49-F238E27FC236}">
                <a16:creationId xmlns:a16="http://schemas.microsoft.com/office/drawing/2014/main" id="{C773C6CC-25F4-4455-8B36-B48D1C72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670" y="1012225"/>
            <a:ext cx="5174512"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66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51557"/>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Class </a:t>
            </a:r>
            <a:r>
              <a:rPr lang="it-IT" dirty="0" err="1"/>
              <a:t>errors</a:t>
            </a:r>
            <a:r>
              <a:rPr lang="it-IT" dirty="0"/>
              <a:t> on CV </a:t>
            </a:r>
            <a:r>
              <a:rPr lang="it-IT" dirty="0" err="1"/>
              <a:t>folds</a:t>
            </a:r>
            <a:r>
              <a:rPr lang="it-IT" dirty="0"/>
              <a:t> – </a:t>
            </a:r>
            <a:r>
              <a:rPr lang="it-IT" dirty="0" err="1"/>
              <a:t>ak</a:t>
            </a:r>
            <a:r>
              <a:rPr lang="it-IT" dirty="0"/>
              <a:t> 6</a:t>
            </a:r>
            <a:endParaRPr dirty="0"/>
          </a:p>
        </p:txBody>
      </p:sp>
      <p:pic>
        <p:nvPicPr>
          <p:cNvPr id="8194" name="Picture 2" descr="https://lh5.googleusercontent.com/9Gb7AJ4R-8qt0dh8D0ACpMdekQ_RZTaR-yoTa7XWKpxe_A8s1m-byYQhUZNjgX5Li6JgnqRk91G6WP1n7aEYPj2XfnvFu3USnmarpDej1q4S1Z387iRJELu3Q4ZpDCIEUEh11YxCu-Y">
            <a:extLst>
              <a:ext uri="{FF2B5EF4-FFF2-40B4-BE49-F238E27FC236}">
                <a16:creationId xmlns:a16="http://schemas.microsoft.com/office/drawing/2014/main" id="{7062945D-19CB-4062-9D50-A22EA4C5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1012225"/>
            <a:ext cx="5097780" cy="38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3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583187" y="423862"/>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b="1" dirty="0"/>
              <a:t>EEG correlates - </a:t>
            </a:r>
            <a:r>
              <a:rPr lang="it-IT" sz="3600" b="1" dirty="0" err="1"/>
              <a:t>Methods</a:t>
            </a:r>
            <a:endParaRPr sz="3600" b="1" dirty="0"/>
          </a:p>
        </p:txBody>
      </p:sp>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400" dirty="0">
                <a:solidFill>
                  <a:srgbClr val="000000"/>
                </a:solidFill>
                <a:ea typeface="Arial"/>
                <a:cs typeface="Arial"/>
                <a:sym typeface="Arial"/>
              </a:rPr>
              <a:t>Concatenation of all runs for each subject</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400" dirty="0" err="1">
                <a:solidFill>
                  <a:srgbClr val="000000"/>
                </a:solidFill>
                <a:ea typeface="Arial"/>
                <a:cs typeface="Arial"/>
                <a:sym typeface="Arial"/>
              </a:rPr>
              <a:t>Comparison</a:t>
            </a:r>
            <a:r>
              <a:rPr lang="it-IT" sz="1400" dirty="0">
                <a:solidFill>
                  <a:srgbClr val="000000"/>
                </a:solidFill>
                <a:ea typeface="Arial"/>
                <a:cs typeface="Arial"/>
                <a:sym typeface="Arial"/>
              </a:rPr>
              <a:t> of </a:t>
            </a:r>
            <a:r>
              <a:rPr lang="it-IT" sz="1400" b="1" dirty="0" err="1">
                <a:solidFill>
                  <a:srgbClr val="000000"/>
                </a:solidFill>
                <a:ea typeface="Arial"/>
                <a:cs typeface="Arial"/>
                <a:sym typeface="Arial"/>
              </a:rPr>
              <a:t>two</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different</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spatial</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filters</a:t>
            </a:r>
            <a:r>
              <a:rPr lang="it" sz="1400" dirty="0">
                <a:solidFill>
                  <a:srgbClr val="000000"/>
                </a:solidFill>
                <a:ea typeface="Arial"/>
                <a:cs typeface="Arial"/>
                <a:sym typeface="Arial"/>
              </a:rPr>
              <a:t>: </a:t>
            </a:r>
            <a:r>
              <a:rPr lang="it-IT" sz="1400" dirty="0">
                <a:solidFill>
                  <a:srgbClr val="000000"/>
                </a:solidFill>
                <a:ea typeface="Arial"/>
                <a:cs typeface="Arial"/>
                <a:sym typeface="Arial"/>
              </a:rPr>
              <a:t>L</a:t>
            </a:r>
            <a:r>
              <a:rPr lang="it" sz="1400" dirty="0">
                <a:solidFill>
                  <a:srgbClr val="000000"/>
                </a:solidFill>
                <a:ea typeface="Arial"/>
                <a:cs typeface="Arial"/>
                <a:sym typeface="Arial"/>
              </a:rPr>
              <a:t>aplacian filter and CAR filter</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Epoching</a:t>
            </a:r>
            <a:r>
              <a:rPr lang="it" sz="1400" dirty="0">
                <a:solidFill>
                  <a:srgbClr val="000000"/>
                </a:solidFill>
                <a:ea typeface="Arial"/>
                <a:cs typeface="Arial"/>
                <a:sym typeface="Arial"/>
              </a:rPr>
              <a:t> of the data based on the event type and the chosen time </a:t>
            </a:r>
            <a:r>
              <a:rPr lang="it" sz="1400" dirty="0">
                <a:solidFill>
                  <a:schemeClr val="dk1"/>
                </a:solidFill>
                <a:ea typeface="Arial"/>
                <a:cs typeface="Arial"/>
                <a:sym typeface="Arial"/>
              </a:rPr>
              <a:t>before and after </a:t>
            </a:r>
            <a:r>
              <a:rPr lang="it" sz="1400" dirty="0">
                <a:solidFill>
                  <a:srgbClr val="000000"/>
                </a:solidFill>
                <a:ea typeface="Arial"/>
                <a:cs typeface="Arial"/>
                <a:sym typeface="Arial"/>
              </a:rPr>
              <a:t>the selected event </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Baseline (-3; 3)</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initiation (-4; 2)</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termination (-3; 3)</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Pwelch on car data to obtain the periodogram to compare baseline and Motor Imagery</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win=512, noverlap=0.5*512, frequency=500 Hz, sample rate=512 Hz</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Spectrogram on the most relevant channels </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Grand average over the three subjects</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Topoplots in alpha band (8-12 Hz) and </a:t>
            </a:r>
            <a:r>
              <a:rPr lang="it" sz="1400" dirty="0">
                <a:solidFill>
                  <a:schemeClr val="dk1"/>
                </a:solidFill>
                <a:ea typeface="Arial"/>
                <a:cs typeface="Arial"/>
                <a:sym typeface="Arial"/>
              </a:rPr>
              <a:t>beta band (13-30 Hz) </a:t>
            </a:r>
            <a:r>
              <a:rPr lang="it" sz="1400" dirty="0">
                <a:solidFill>
                  <a:srgbClr val="000000"/>
                </a:solidFill>
                <a:ea typeface="Arial"/>
                <a:cs typeface="Arial"/>
                <a:sym typeface="Arial"/>
              </a:rPr>
              <a:t>for both onset and offset, using the a 2 seconds window (-1:0.25:+1) with respect to the event alignment</a:t>
            </a:r>
            <a:endParaRPr sz="1400" dirty="0">
              <a:solidFill>
                <a:srgbClr val="000000"/>
              </a:solidFill>
              <a:ea typeface="Arial"/>
              <a:cs typeface="Arial"/>
              <a:sym typeface="Arial"/>
            </a:endParaRPr>
          </a:p>
          <a:p>
            <a:pPr marL="0" lvl="0" indent="0" rtl="0">
              <a:lnSpc>
                <a:spcPct val="115000"/>
              </a:lnSpc>
              <a:spcBef>
                <a:spcPts val="600"/>
              </a:spcBef>
              <a:spcAft>
                <a:spcPts val="0"/>
              </a:spcAft>
              <a:buNone/>
            </a:pPr>
            <a:endParaRPr sz="1800"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a16="http://schemas.microsoft.com/office/drawing/2014/main"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Compared</a:t>
            </a:r>
            <a:r>
              <a:rPr lang="it-IT" sz="1400" dirty="0"/>
              <a:t> to CAR </a:t>
            </a:r>
            <a:r>
              <a:rPr lang="it-IT" sz="1400" dirty="0" err="1"/>
              <a:t>filter</a:t>
            </a:r>
            <a:r>
              <a:rPr lang="it-IT" sz="1400" dirty="0"/>
              <a:t>, </a:t>
            </a:r>
            <a:r>
              <a:rPr lang="it-IT" sz="1400" dirty="0" err="1"/>
              <a:t>Laplacian</a:t>
            </a:r>
            <a:r>
              <a:rPr lang="it-IT" sz="1400" dirty="0"/>
              <a:t> shows </a:t>
            </a:r>
            <a:r>
              <a:rPr lang="it-IT" sz="1400" dirty="0" err="1"/>
              <a:t>less</a:t>
            </a:r>
            <a:r>
              <a:rPr lang="it-IT" sz="1400" dirty="0"/>
              <a:t> </a:t>
            </a:r>
            <a:r>
              <a:rPr lang="it-IT" sz="1400" dirty="0" err="1"/>
              <a:t>evident</a:t>
            </a:r>
            <a:r>
              <a:rPr lang="it-IT" sz="1400" dirty="0"/>
              <a:t> </a:t>
            </a:r>
            <a:r>
              <a:rPr lang="it-IT" sz="1400" dirty="0" err="1"/>
              <a:t>representation</a:t>
            </a:r>
            <a:r>
              <a:rPr lang="it-IT" sz="1400" dirty="0"/>
              <a:t> of ERD </a:t>
            </a:r>
            <a:r>
              <a:rPr lang="it-IT" sz="1400" dirty="0" err="1"/>
              <a:t>events</a:t>
            </a:r>
            <a:r>
              <a:rPr lang="it-IT" sz="1400" dirty="0"/>
              <a:t> in </a:t>
            </a:r>
            <a:r>
              <a:rPr lang="it-IT" sz="1400" dirty="0" err="1"/>
              <a:t>all</a:t>
            </a:r>
            <a:r>
              <a:rPr lang="it-IT" sz="1400" dirty="0"/>
              <a:t> the </a:t>
            </a:r>
            <a:r>
              <a:rPr lang="en-GB" sz="1400" dirty="0"/>
              <a:t>channels</a:t>
            </a:r>
            <a:r>
              <a:rPr lang="it-IT" sz="1400" dirty="0"/>
              <a:t>. </a:t>
            </a:r>
            <a:r>
              <a:rPr lang="it" sz="1400" dirty="0"/>
              <a:t>Therefore, CAR has been chosen for </a:t>
            </a:r>
            <a:r>
              <a:rPr lang="it-IT" sz="1400" dirty="0"/>
              <a:t>the </a:t>
            </a:r>
            <a:r>
              <a:rPr lang="it-IT" sz="1400" dirty="0" err="1"/>
              <a:t>subsequent</a:t>
            </a:r>
            <a:r>
              <a:rPr lang="it-IT" sz="1400" dirty="0"/>
              <a:t> </a:t>
            </a:r>
            <a:r>
              <a:rPr lang="it-IT" sz="1400" dirty="0" err="1"/>
              <a:t>analyses</a:t>
            </a:r>
            <a:r>
              <a:rPr lang="it" sz="1400" dirty="0"/>
              <a:t>.</a:t>
            </a:r>
            <a:endParaRPr sz="1400" dirty="0"/>
          </a:p>
        </p:txBody>
      </p:sp>
      <p:sp>
        <p:nvSpPr>
          <p:cNvPr id="8" name="Shape 139">
            <a:extLst>
              <a:ext uri="{FF2B5EF4-FFF2-40B4-BE49-F238E27FC236}">
                <a16:creationId xmlns:a16="http://schemas.microsoft.com/office/drawing/2014/main"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a16="http://schemas.microsoft.com/office/drawing/2014/main"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a:t>Events</a:t>
            </a:r>
            <a:r>
              <a:rPr lang="it-IT" sz="1400" dirty="0"/>
              <a:t> </a:t>
            </a:r>
            <a:r>
              <a:rPr lang="it" sz="1400" dirty="0"/>
              <a:t>(ERD in blue and ERS in red) are visible in all the grand averaged plots</a:t>
            </a:r>
            <a:r>
              <a:rPr lang="it-IT" sz="1400" dirty="0"/>
              <a:t> for </a:t>
            </a:r>
            <a:r>
              <a:rPr lang="it" sz="1400" dirty="0"/>
              <a:t>onset</a:t>
            </a:r>
            <a:endParaRPr sz="1400" dirty="0"/>
          </a:p>
        </p:txBody>
      </p:sp>
      <p:sp>
        <p:nvSpPr>
          <p:cNvPr id="5" name="Freccia a destra 1">
            <a:extLst>
              <a:ext uri="{FF2B5EF4-FFF2-40B4-BE49-F238E27FC236}">
                <a16:creationId xmlns:a16="http://schemas.microsoft.com/office/drawing/2014/main"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178</TotalTime>
  <Words>1409</Words>
  <Application>Microsoft Office PowerPoint</Application>
  <PresentationFormat>Presentazione su schermo (16:9)</PresentationFormat>
  <Paragraphs>201</Paragraphs>
  <Slides>43</Slides>
  <Notes>32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43</vt:i4>
      </vt:variant>
    </vt:vector>
  </HeadingPairs>
  <TitlesOfParts>
    <vt:vector size="51" baseType="lpstr">
      <vt:lpstr>Arial</vt:lpstr>
      <vt:lpstr>Calibri</vt:lpstr>
      <vt:lpstr>Cambria</vt:lpstr>
      <vt:lpstr>Century Gothic</vt:lpstr>
      <vt:lpstr>Courier New</vt:lpstr>
      <vt:lpstr>Roboto Slab</vt:lpstr>
      <vt:lpstr>Wingdings 3</vt:lpstr>
      <vt:lpstr>Filo</vt:lpstr>
      <vt:lpstr>Decoding of motor termination in Imaged movement</vt:lpstr>
      <vt:lpstr>Project Description</vt:lpstr>
      <vt:lpstr>Protocol</vt:lpstr>
      <vt:lpstr>EEG correlates - Methods</vt:lpstr>
      <vt:lpstr>EEG correlates - Methods</vt:lpstr>
      <vt:lpstr>EEG correlates - Results</vt:lpstr>
      <vt:lpstr>Spectrogram offset and onset CAR - ak4</vt:lpstr>
      <vt:lpstr>Presentazione standard di PowerPoint</vt:lpstr>
      <vt:lpstr>Grand average over all three students - CAR (onset)</vt:lpstr>
      <vt:lpstr>Presentazione standard di PowerPoint</vt:lpstr>
      <vt:lpstr>Periodogram (Pwelch) CAR offset/onset ak5</vt:lpstr>
      <vt:lpstr>Topoplot alpha band - ak4</vt:lpstr>
      <vt:lpstr>Topoplot beta band - ak4</vt:lpstr>
      <vt:lpstr>Pattern Classification - Methods</vt:lpstr>
      <vt:lpstr>Pattern Classification - Methods</vt:lpstr>
      <vt:lpstr>Methods Classifier</vt:lpstr>
      <vt:lpstr>Methods Classifier</vt:lpstr>
      <vt:lpstr>Pattern Classification - Results</vt:lpstr>
      <vt:lpstr>Hyperparameters selection</vt:lpstr>
      <vt:lpstr>Fisher score – ak6</vt:lpstr>
      <vt:lpstr>Metrics for capability assessment: ROC curves</vt:lpstr>
      <vt:lpstr>Metrics for capability assessment: class error and confusion matrix</vt:lpstr>
      <vt:lpstr>Discussion</vt:lpstr>
      <vt:lpstr>Summary</vt:lpstr>
      <vt:lpstr>Major issues encountered</vt:lpstr>
      <vt:lpstr>Other approaches which could be used</vt:lpstr>
      <vt:lpstr>…online!</vt:lpstr>
      <vt:lpstr>Presentazione standard di PowerPoint</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lpstr>Fisher score – ak4</vt:lpstr>
      <vt:lpstr>Fisher score – ak5</vt:lpstr>
      <vt:lpstr>Class errors on CV folds – ak 5</vt:lpstr>
      <vt:lpstr>Class errors on CV folds – ak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Marco Milano</cp:lastModifiedBy>
  <cp:revision>40</cp:revision>
  <dcterms:modified xsi:type="dcterms:W3CDTF">2018-05-30T12:36:19Z</dcterms:modified>
</cp:coreProperties>
</file>